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452B3509" w:rsidR="00EA4074" w:rsidRPr="00EA4074" w:rsidRDefault="00EA4074" w:rsidP="00EA4074">
      <w:pPr>
        <w:pStyle w:val="NoSpacing"/>
        <w:spacing w:line="276" w:lineRule="auto"/>
        <w:jc w:val="right"/>
        <w:rPr>
          <w:rFonts w:asciiTheme="minorHAnsi" w:hAnsiTheme="minorHAnsi" w:cstheme="minorHAnsi"/>
          <w:b/>
          <w:bCs/>
        </w:rPr>
      </w:pPr>
      <w:r w:rsidRPr="00EA4074">
        <w:rPr>
          <w:rFonts w:asciiTheme="minorHAnsi" w:hAnsiTheme="minorHAnsi" w:cstheme="minorHAnsi"/>
          <w:b/>
          <w:bCs/>
        </w:rPr>
        <w:t>Lisa</w:t>
      </w:r>
      <w:r w:rsidR="00A720D9">
        <w:rPr>
          <w:rFonts w:asciiTheme="minorHAnsi" w:hAnsiTheme="minorHAnsi" w:cstheme="minorHAnsi"/>
          <w:b/>
          <w:bCs/>
        </w:rPr>
        <w:t xml:space="preserve"> 3</w:t>
      </w:r>
    </w:p>
    <w:p w14:paraId="5B97C6DE" w14:textId="5C692221" w:rsidR="00EA4074" w:rsidRPr="00A457E7" w:rsidRDefault="00A720D9"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1938012325"/>
          <w:placeholder>
            <w:docPart w:val="3B9CA190C5194EDFB1525EF9F7A48821"/>
          </w:placeholder>
          <w:showingPlcHdr/>
          <w:dataBinding w:prefixMappings="xmlns:ns0='http://schemas.microsoft.com/office/2006/metadata/properties' xmlns:ns1='http://www.w3.org/2001/XMLSchema-instance' xmlns:ns2='c82a0878-5d46-4028-a908-39cd4b531487' " w:xpath="/ns0:properties[1]/documentManagement[1]/ns2:Dokregkpv[1]" w:storeItemID="{A3DFAADE-40F6-4E30-BB09-10BC7A91A607}"/>
          <w:date>
            <w:dateFormat w:val="dd.MM.yyyy"/>
            <w:lid w:val="et-EE"/>
            <w:storeMappedDataAs w:val="dateTime"/>
            <w:calendar w:val="gregorian"/>
          </w:date>
        </w:sdtPr>
        <w:sdtEndPr/>
        <w:sdtContent>
          <w:r w:rsidR="00EA4074" w:rsidRPr="00A457E7">
            <w:rPr>
              <w:rStyle w:val="PlaceholderText"/>
              <w:rFonts w:asciiTheme="minorHAnsi" w:hAnsiTheme="minorHAnsi" w:cstheme="minorHAnsi"/>
            </w:rPr>
            <w:t>[Dokumendi reg. kpv]</w:t>
          </w:r>
        </w:sdtContent>
      </w:sdt>
      <w:r w:rsidR="00EA4074" w:rsidRPr="00A457E7">
        <w:rPr>
          <w:rFonts w:asciiTheme="minorHAnsi" w:hAnsiTheme="minorHAnsi" w:cstheme="minorHAnsi"/>
        </w:rPr>
        <w:t xml:space="preserve"> lepingu</w:t>
      </w:r>
    </w:p>
    <w:p w14:paraId="233F3B97" w14:textId="2A513A18" w:rsidR="00EA4074" w:rsidRPr="00A457E7" w:rsidRDefault="00EA4074" w:rsidP="00EA4074">
      <w:pPr>
        <w:pStyle w:val="NoSpacing"/>
        <w:spacing w:line="276" w:lineRule="auto"/>
        <w:jc w:val="right"/>
        <w:rPr>
          <w:rFonts w:asciiTheme="minorHAnsi" w:hAnsiTheme="minorHAnsi" w:cstheme="minorHAnsi"/>
        </w:rPr>
      </w:pPr>
      <w:r w:rsidRPr="00A457E7">
        <w:rPr>
          <w:rFonts w:asciiTheme="minorHAnsi" w:hAnsiTheme="minorHAnsi" w:cstheme="minorHAnsi"/>
        </w:rPr>
        <w:t xml:space="preserve">nr </w:t>
      </w:r>
      <w:sdt>
        <w:sdtPr>
          <w:rPr>
            <w:rFonts w:asciiTheme="minorHAnsi" w:hAnsiTheme="minorHAnsi" w:cstheme="minorHAnsi"/>
          </w:rPr>
          <w:alias w:val="Dokumendi reg. nr"/>
          <w:tag w:val="Dokregnr"/>
          <w:id w:val="1242064998"/>
          <w:placeholder>
            <w:docPart w:val="1F658DEE0F904BF9A8730284AF60EA08"/>
          </w:placeholder>
          <w:showingPlcHdr/>
          <w:dataBinding w:prefixMappings="xmlns:ns0='http://schemas.microsoft.com/office/2006/metadata/properties' xmlns:ns1='http://www.w3.org/2001/XMLSchema-instance' xmlns:ns2='c82a0878-5d46-4028-a908-39cd4b531487' " w:xpath="/ns0:properties[1]/documentManagement[1]/ns2:Dokregnr[1]" w:storeItemID="{A3DFAADE-40F6-4E30-BB09-10BC7A91A607}"/>
          <w:text/>
        </w:sdtPr>
        <w:sdtEndPr/>
        <w:sdtContent>
          <w:r w:rsidRPr="00A457E7">
            <w:rPr>
              <w:rStyle w:val="PlaceholderText"/>
              <w:rFonts w:asciiTheme="minorHAnsi" w:hAnsiTheme="minorHAnsi" w:cstheme="minorHAnsi"/>
            </w:rPr>
            <w:t>[Dokumendi reg. nr]</w:t>
          </w:r>
        </w:sdtContent>
      </w:sdt>
      <w:r w:rsidRPr="00A457E7">
        <w:rPr>
          <w:rFonts w:asciiTheme="minorHAnsi" w:hAnsiTheme="minorHAnsi" w:cstheme="minorHAnsi"/>
        </w:rPr>
        <w:t xml:space="preserve"> juurde</w:t>
      </w:r>
    </w:p>
    <w:p w14:paraId="1C70FCF3" w14:textId="77777777" w:rsidR="00EA4074" w:rsidRDefault="00EA4074" w:rsidP="00B8792A">
      <w:pPr>
        <w:pStyle w:val="NoSpacing"/>
        <w:spacing w:line="276" w:lineRule="auto"/>
        <w:jc w:val="both"/>
        <w:rPr>
          <w:rFonts w:ascii="Arial" w:hAnsi="Arial" w:cs="Arial"/>
          <w:b/>
          <w:bCs/>
        </w:rPr>
      </w:pPr>
    </w:p>
    <w:p w14:paraId="156F8A75" w14:textId="687A1F6F" w:rsidR="002538D0" w:rsidRPr="0045645A" w:rsidRDefault="00FA5F75" w:rsidP="00B8792A">
      <w:pPr>
        <w:pStyle w:val="NoSpacing"/>
        <w:spacing w:line="276" w:lineRule="auto"/>
        <w:jc w:val="both"/>
        <w:rPr>
          <w:rFonts w:asciiTheme="minorHAnsi" w:hAnsiTheme="minorHAnsi" w:cstheme="minorHAnsi"/>
          <w:b/>
          <w:bCs/>
        </w:rPr>
      </w:pPr>
      <w:r w:rsidRPr="0045645A">
        <w:rPr>
          <w:rFonts w:asciiTheme="minorHAnsi" w:hAnsiTheme="minorHAnsi" w:cstheme="minorHAnsi"/>
          <w:b/>
          <w:bCs/>
        </w:rPr>
        <w:t>Julgeoleku</w:t>
      </w:r>
      <w:r w:rsidR="006643E1" w:rsidRPr="0045645A">
        <w:rPr>
          <w:rFonts w:asciiTheme="minorHAnsi" w:hAnsiTheme="minorHAnsi" w:cstheme="minorHAnsi"/>
          <w:b/>
          <w:bCs/>
        </w:rPr>
        <w:t>tingimused</w:t>
      </w:r>
    </w:p>
    <w:p w14:paraId="731F56C9" w14:textId="77777777" w:rsidR="00BE16E6" w:rsidRPr="0045645A" w:rsidRDefault="00BE16E6" w:rsidP="00B8792A">
      <w:pPr>
        <w:spacing w:after="0" w:line="276" w:lineRule="auto"/>
        <w:jc w:val="both"/>
        <w:rPr>
          <w:rFonts w:cstheme="minorHAnsi"/>
        </w:rPr>
      </w:pPr>
    </w:p>
    <w:p w14:paraId="14514446" w14:textId="4C34BBB2" w:rsidR="002538D0" w:rsidRPr="0045645A" w:rsidRDefault="0B9A902F" w:rsidP="00B8792A">
      <w:pPr>
        <w:spacing w:after="0" w:line="276" w:lineRule="auto"/>
        <w:jc w:val="both"/>
        <w:rPr>
          <w:rFonts w:cstheme="minorHAnsi"/>
        </w:rPr>
      </w:pPr>
      <w:r w:rsidRPr="0045645A">
        <w:rPr>
          <w:rFonts w:cstheme="minorHAnsi"/>
        </w:rPr>
        <w:t xml:space="preserve">Riigihanke objekti </w:t>
      </w:r>
      <w:r w:rsidRPr="0045645A">
        <w:rPr>
          <w:rFonts w:cstheme="minorHAnsi"/>
          <w:color w:val="000000" w:themeColor="text1"/>
        </w:rPr>
        <w:t xml:space="preserve">asumisega Kaitseväe julgeolekualal </w:t>
      </w:r>
      <w:r w:rsidRPr="0045645A">
        <w:rPr>
          <w:rFonts w:cstheme="minorHAnsi"/>
        </w:rPr>
        <w:t>teavitatakse lepingupartnerit alljärgnevatest tingimustest, õigustest ja kohustustest eesmärgiga selgitada lepingupartnerile poolte õigusi ja kohustusi julgeolekualaste nõuete täitmisel Kaitseväe julgeolekualal.</w:t>
      </w:r>
    </w:p>
    <w:p w14:paraId="60DC15F9" w14:textId="77777777" w:rsidR="00551582" w:rsidRPr="0045645A" w:rsidRDefault="00551582" w:rsidP="00B8792A">
      <w:pPr>
        <w:pStyle w:val="ListParagraph"/>
        <w:spacing w:after="0" w:line="276" w:lineRule="auto"/>
        <w:ind w:left="1276"/>
        <w:jc w:val="both"/>
        <w:rPr>
          <w:rFonts w:cstheme="minorHAnsi"/>
        </w:rPr>
      </w:pPr>
    </w:p>
    <w:p w14:paraId="30A9DADE" w14:textId="007E8CEC" w:rsidR="00B431E1" w:rsidRPr="0045645A" w:rsidRDefault="00405AE2" w:rsidP="002C21E7">
      <w:pPr>
        <w:pStyle w:val="ListParagraph"/>
        <w:numPr>
          <w:ilvl w:val="0"/>
          <w:numId w:val="1"/>
        </w:numPr>
        <w:spacing w:after="0" w:line="276" w:lineRule="auto"/>
        <w:jc w:val="both"/>
        <w:rPr>
          <w:rFonts w:cstheme="minorHAnsi"/>
          <w:b/>
          <w:bCs/>
        </w:rPr>
      </w:pPr>
      <w:r w:rsidRPr="0045645A">
        <w:rPr>
          <w:rFonts w:cstheme="minorHAnsi"/>
          <w:b/>
          <w:bCs/>
        </w:rPr>
        <w:t>M</w:t>
      </w:r>
      <w:r w:rsidR="00A02FD7" w:rsidRPr="0045645A">
        <w:rPr>
          <w:rFonts w:cstheme="minorHAnsi"/>
          <w:b/>
          <w:bCs/>
        </w:rPr>
        <w:t>ÕISTED</w:t>
      </w:r>
    </w:p>
    <w:p w14:paraId="1169DD0D" w14:textId="6CC86CE4"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Julgeoleku eest vastutav isik </w:t>
      </w:r>
      <w:r w:rsidRPr="0045645A">
        <w:rPr>
          <w:rFonts w:cstheme="minorHAnsi"/>
          <w:bCs/>
        </w:rPr>
        <w:t>(edaspidi JEVI)</w:t>
      </w:r>
      <w:r w:rsidRPr="0045645A">
        <w:rPr>
          <w:rFonts w:cstheme="minorHAnsi"/>
        </w:rPr>
        <w:t xml:space="preserve"> - konkreetsel KV </w:t>
      </w:r>
      <w:proofErr w:type="spellStart"/>
      <w:r w:rsidRPr="0045645A">
        <w:rPr>
          <w:rFonts w:cstheme="minorHAnsi"/>
        </w:rPr>
        <w:t>JOA-l</w:t>
      </w:r>
      <w:proofErr w:type="spellEnd"/>
      <w:r w:rsidRPr="0045645A">
        <w:rPr>
          <w:rFonts w:cstheme="minorHAnsi"/>
        </w:rPr>
        <w:t xml:space="preserve"> asuva riigihanke objekti julgeolekualaste nõuete täitmise eest vastutav Kaitseväe allüksus või teenistuja.</w:t>
      </w:r>
    </w:p>
    <w:p w14:paraId="2BBEAA8C" w14:textId="77777777"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rPr>
        <w:t>Julgeolekualased nõuded</w:t>
      </w:r>
      <w:r w:rsidRPr="0045645A">
        <w:rPr>
          <w:rFonts w:cstheme="minorHAnsi"/>
        </w:rPr>
        <w:t xml:space="preserve"> - </w:t>
      </w:r>
      <w:r w:rsidRPr="0045645A">
        <w:rPr>
          <w:rFonts w:cstheme="minorHAnsi"/>
          <w:bCs/>
        </w:rPr>
        <w:t>Kaitseväe julgeolekualale sisenemisel ja viibimisel kehtestatud üldised julgeolekunõuded (lisa 5)</w:t>
      </w:r>
      <w:r w:rsidRPr="0045645A">
        <w:rPr>
          <w:rFonts w:cstheme="minorHAnsi"/>
        </w:rPr>
        <w:t xml:space="preserve"> ning muudest õigusaktidest tulenevad Kaitseväe julgeoleku tagamiseks kehtestatud nõuded.</w:t>
      </w:r>
    </w:p>
    <w:p w14:paraId="44404460"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Kaitseväe julgeolekuala </w:t>
      </w:r>
      <w:r w:rsidRPr="0045645A">
        <w:rPr>
          <w:rFonts w:cstheme="minorHAnsi"/>
          <w:bCs/>
        </w:rPr>
        <w:t>(edaspidi KV JOA)</w:t>
      </w:r>
      <w:r w:rsidRPr="0045645A">
        <w:rPr>
          <w:rFonts w:cstheme="minorHAnsi"/>
          <w:b/>
          <w:bCs/>
        </w:rPr>
        <w:t xml:space="preserve"> - </w:t>
      </w:r>
      <w:r w:rsidRPr="0045645A">
        <w:rPr>
          <w:rFonts w:cstheme="minorHAnsi"/>
        </w:rPr>
        <w:t xml:space="preserve">Kaitseväe valduses olev territoorium, Kaitseväe laevad, lennuvahendid ja sõidukid. </w:t>
      </w:r>
    </w:p>
    <w:p w14:paraId="02E75711" w14:textId="3986CFC5"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Lepingupartneri kontaktisik </w:t>
      </w:r>
      <w:r w:rsidRPr="0045645A">
        <w:rPr>
          <w:rFonts w:cstheme="minorHAnsi"/>
          <w:bCs/>
        </w:rPr>
        <w:t xml:space="preserve">- </w:t>
      </w:r>
      <w:r w:rsidRPr="0045645A">
        <w:rPr>
          <w:rFonts w:cstheme="minorHAnsi"/>
        </w:rPr>
        <w:t>lepingu täitmise nõuete ja julgeolekualaste nõuete täitmise eest vastutav lepingupartneri ja/või tema alltöövõtja määratud isik.</w:t>
      </w:r>
    </w:p>
    <w:p w14:paraId="2486BD0D" w14:textId="3503833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Nõusolek</w:t>
      </w:r>
      <w:r w:rsidRPr="0045645A">
        <w:rPr>
          <w:rFonts w:cstheme="minorHAnsi"/>
        </w:rPr>
        <w:t xml:space="preserve"> – taustakontrolli tegemiseks vajalik eelnev kirjalik nõusolek, millega isik lubab Kaitseväel koguda enda kohta andmeid ja teha päringuid nõusoleku andmisest viie aasta jooksul (KKS § 41</w:t>
      </w:r>
      <w:r w:rsidRPr="0045645A">
        <w:rPr>
          <w:rFonts w:cstheme="minorHAnsi"/>
          <w:vertAlign w:val="superscript"/>
        </w:rPr>
        <w:t>6</w:t>
      </w:r>
      <w:r w:rsidRPr="0045645A">
        <w:rPr>
          <w:rFonts w:cstheme="minorHAnsi"/>
        </w:rPr>
        <w:t>) (lisa 2 eesti keeles ja lisa 3 inglise keeles)</w:t>
      </w:r>
      <w:r w:rsidRPr="0045645A">
        <w:rPr>
          <w:rFonts w:cstheme="minorHAnsi"/>
          <w:b/>
          <w:bCs/>
        </w:rPr>
        <w:t>.</w:t>
      </w:r>
    </w:p>
    <w:p w14:paraId="62CDBA5B" w14:textId="592EDB9F" w:rsidR="001B102A" w:rsidRPr="0045645A" w:rsidRDefault="001B102A" w:rsidP="001B102A">
      <w:pPr>
        <w:pStyle w:val="ListParagraph"/>
        <w:numPr>
          <w:ilvl w:val="1"/>
          <w:numId w:val="5"/>
        </w:numPr>
        <w:spacing w:line="276" w:lineRule="auto"/>
        <w:ind w:left="567" w:hanging="567"/>
        <w:jc w:val="both"/>
        <w:rPr>
          <w:rFonts w:cstheme="minorHAnsi"/>
        </w:rPr>
      </w:pPr>
      <w:r w:rsidRPr="0045645A">
        <w:rPr>
          <w:rFonts w:cstheme="minorHAnsi"/>
          <w:b/>
          <w:bCs/>
        </w:rPr>
        <w:t xml:space="preserve">Riigi Kaitseinvesteeringute Keskuse </w:t>
      </w:r>
      <w:r w:rsidRPr="0045645A">
        <w:rPr>
          <w:rFonts w:cstheme="minorHAnsi"/>
        </w:rPr>
        <w:t>(edaspidi RKIK)</w:t>
      </w:r>
      <w:r w:rsidRPr="0045645A">
        <w:rPr>
          <w:rFonts w:cstheme="minorHAnsi"/>
          <w:b/>
          <w:bCs/>
        </w:rPr>
        <w:t xml:space="preserve"> </w:t>
      </w:r>
      <w:r w:rsidRPr="0045645A">
        <w:rPr>
          <w:rFonts w:cstheme="minorHAnsi"/>
          <w:b/>
        </w:rPr>
        <w:t>kontaktisik</w:t>
      </w:r>
      <w:r w:rsidRPr="0045645A">
        <w:rPr>
          <w:rFonts w:cstheme="minorHAnsi"/>
        </w:rPr>
        <w:t xml:space="preserve"> - lepingujärgne isik, kelle kaudu toimub lepingujärgsete kohustuste täitmise korraldamine ja lepingus ettenähtud teadete, nõuete ja teiste dokumentide edastamine.</w:t>
      </w:r>
    </w:p>
    <w:p w14:paraId="1BC9FE08" w14:textId="25CB09B0"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iCs/>
        </w:rPr>
        <w:t>Riigihanke objekt</w:t>
      </w:r>
      <w:r w:rsidRPr="0045645A">
        <w:rPr>
          <w:rFonts w:cstheme="minorHAnsi"/>
          <w:iCs/>
        </w:rPr>
        <w:t xml:space="preserve"> - </w:t>
      </w:r>
      <w:r w:rsidRPr="0045645A">
        <w:rPr>
          <w:rFonts w:cstheme="minorHAnsi"/>
        </w:rPr>
        <w:t>lepingu täitmiseks ettenähtud Kaitseväe julgeolekualal paiknev tööpiirkond.</w:t>
      </w:r>
    </w:p>
    <w:p w14:paraId="50D13ED9" w14:textId="486BD66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Taustakontroll</w:t>
      </w:r>
      <w:r w:rsidRPr="0045645A">
        <w:rPr>
          <w:rFonts w:cstheme="minorHAnsi"/>
        </w:rPr>
        <w:t xml:space="preserve"> - Kaitseväele teenuse osutamisega seotud isiku (edaspidi teenuseosutaja) KV </w:t>
      </w:r>
      <w:proofErr w:type="spellStart"/>
      <w:r w:rsidRPr="0045645A">
        <w:rPr>
          <w:rFonts w:cstheme="minorHAnsi"/>
        </w:rPr>
        <w:t>JOA-le</w:t>
      </w:r>
      <w:proofErr w:type="spellEnd"/>
      <w:r w:rsidRPr="0045645A">
        <w:rPr>
          <w:rFonts w:cstheme="minorHAnsi"/>
        </w:rPr>
        <w:t xml:space="preserve"> lubamise otsustamiseks läbiviidav kontroll Kaitseväe korralduse seaduse (edaspidi KKS) § 41</w:t>
      </w:r>
      <w:r w:rsidRPr="0045645A">
        <w:rPr>
          <w:rFonts w:cstheme="minorHAnsi"/>
          <w:vertAlign w:val="superscript"/>
        </w:rPr>
        <w:t xml:space="preserve">3 </w:t>
      </w:r>
      <w:r w:rsidRPr="0045645A">
        <w:rPr>
          <w:rFonts w:cstheme="minorHAnsi"/>
        </w:rPr>
        <w:t xml:space="preserve">alusel ja KKS §-s 41⁵ viisil. </w:t>
      </w:r>
    </w:p>
    <w:p w14:paraId="44873F7C"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Taustakontrolli taotlus (e-kiri) </w:t>
      </w:r>
      <w:r w:rsidRPr="0045645A">
        <w:rPr>
          <w:rFonts w:cstheme="minorHAnsi"/>
          <w:bCs/>
        </w:rPr>
        <w:t>-</w:t>
      </w:r>
      <w:r w:rsidRPr="0045645A">
        <w:rPr>
          <w:rFonts w:cstheme="minorHAnsi"/>
          <w:b/>
          <w:bCs/>
        </w:rPr>
        <w:t xml:space="preserve"> </w:t>
      </w:r>
      <w:r w:rsidRPr="0045645A">
        <w:rPr>
          <w:rFonts w:cstheme="minorHAnsi"/>
        </w:rPr>
        <w:t>lepingupartneri kontaktisiku poolt esitatav taotlus teenuseosutajale taustakontrolli tegemise algatamiseks (lisa 1).</w:t>
      </w:r>
    </w:p>
    <w:p w14:paraId="480B0459" w14:textId="7138FA3F"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Teenuseosutaja</w:t>
      </w:r>
      <w:r w:rsidRPr="0045645A">
        <w:rPr>
          <w:rFonts w:cstheme="minorHAnsi"/>
        </w:rPr>
        <w:t xml:space="preserve"> - lepingupartneri ja/või tema alltöövõtja töötaja, kelle suhtes teostatakse taustakontrolli tema eelneval kirjalikul nõusolekul, seoses sissepääsuõiguse taotlemisega KV </w:t>
      </w:r>
      <w:proofErr w:type="spellStart"/>
      <w:r w:rsidRPr="0045645A">
        <w:rPr>
          <w:rFonts w:cstheme="minorHAnsi"/>
        </w:rPr>
        <w:t>JOA-le</w:t>
      </w:r>
      <w:proofErr w:type="spellEnd"/>
      <w:r w:rsidRPr="0045645A">
        <w:rPr>
          <w:rFonts w:cstheme="minorHAnsi"/>
        </w:rPr>
        <w:t>.</w:t>
      </w:r>
    </w:p>
    <w:p w14:paraId="7AF1B743" w14:textId="4C3E43BD" w:rsidR="00B8792A" w:rsidRPr="0045645A" w:rsidRDefault="00940AA4" w:rsidP="001E22F8">
      <w:pPr>
        <w:pStyle w:val="ListParagraph"/>
        <w:numPr>
          <w:ilvl w:val="1"/>
          <w:numId w:val="5"/>
        </w:numPr>
        <w:spacing w:line="276" w:lineRule="auto"/>
        <w:ind w:left="567" w:hanging="567"/>
        <w:jc w:val="both"/>
        <w:rPr>
          <w:rFonts w:cstheme="minorHAnsi"/>
        </w:rPr>
      </w:pPr>
      <w:r w:rsidRPr="0045645A">
        <w:rPr>
          <w:rFonts w:cstheme="minorHAnsi"/>
          <w:b/>
          <w:bCs/>
        </w:rPr>
        <w:t>T</w:t>
      </w:r>
      <w:r w:rsidR="00633F1E" w:rsidRPr="0045645A">
        <w:rPr>
          <w:rFonts w:cstheme="minorHAnsi"/>
          <w:b/>
          <w:bCs/>
        </w:rPr>
        <w:t>urvaala</w:t>
      </w:r>
      <w:r w:rsidR="00B22F30" w:rsidRPr="0045645A">
        <w:rPr>
          <w:rFonts w:cstheme="minorHAnsi"/>
          <w:b/>
          <w:bCs/>
        </w:rPr>
        <w:t xml:space="preserve"> </w:t>
      </w:r>
      <w:r w:rsidR="00B22F30" w:rsidRPr="0045645A">
        <w:rPr>
          <w:rFonts w:cstheme="minorHAnsi"/>
          <w:bCs/>
        </w:rPr>
        <w:t>-</w:t>
      </w:r>
      <w:r w:rsidR="00B22F30" w:rsidRPr="0045645A">
        <w:rPr>
          <w:rFonts w:cstheme="minorHAnsi"/>
          <w:b/>
          <w:bCs/>
        </w:rPr>
        <w:t xml:space="preserve"> </w:t>
      </w:r>
      <w:r w:rsidR="00175903" w:rsidRPr="0045645A">
        <w:rPr>
          <w:rFonts w:cstheme="minorHAnsi"/>
        </w:rPr>
        <w:t>konfidentsiaalse, salajase või täiesti salajase taseme riigisaladuse või salastatud välisteabe ja seda sisaldava salastatud teabekandja töötlemiseks lubatav ala.</w:t>
      </w:r>
    </w:p>
    <w:p w14:paraId="2BAD65A3" w14:textId="5931AB60" w:rsidR="00633F1E"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Sissepääsutaotlus</w:t>
      </w:r>
      <w:r w:rsidR="00EC4EA7" w:rsidRPr="0045645A">
        <w:rPr>
          <w:rFonts w:cstheme="minorHAnsi"/>
        </w:rPr>
        <w:t xml:space="preserve"> </w:t>
      </w:r>
      <w:r w:rsidR="00EC4EA7" w:rsidRPr="0045645A">
        <w:rPr>
          <w:rFonts w:cstheme="minorHAnsi"/>
          <w:b/>
        </w:rPr>
        <w:t>(e-kiri)</w:t>
      </w:r>
      <w:r w:rsidR="00B22F30" w:rsidRPr="0045645A">
        <w:rPr>
          <w:rFonts w:cstheme="minorHAnsi"/>
        </w:rPr>
        <w:t xml:space="preserve"> - </w:t>
      </w:r>
      <w:r w:rsidR="00127917" w:rsidRPr="0045645A">
        <w:rPr>
          <w:rFonts w:cstheme="minorHAnsi"/>
        </w:rPr>
        <w:t xml:space="preserve">lepingupartneri </w:t>
      </w:r>
      <w:r w:rsidRPr="0045645A">
        <w:rPr>
          <w:rFonts w:cstheme="minorHAnsi"/>
        </w:rPr>
        <w:t xml:space="preserve">kontaktisiku poolt esitatav taotlus </w:t>
      </w:r>
      <w:r w:rsidR="00EA1CEB" w:rsidRPr="0045645A">
        <w:rPr>
          <w:rFonts w:cstheme="minorHAnsi"/>
        </w:rPr>
        <w:t>teenuseosutaja</w:t>
      </w:r>
      <w:r w:rsidR="00B22F30" w:rsidRPr="0045645A">
        <w:rPr>
          <w:rFonts w:cstheme="minorHAnsi"/>
        </w:rPr>
        <w:t xml:space="preserve"> </w:t>
      </w:r>
      <w:r w:rsidR="00EC4EA7" w:rsidRPr="0045645A">
        <w:rPr>
          <w:rFonts w:cstheme="minorHAnsi"/>
        </w:rPr>
        <w:t xml:space="preserve">KV </w:t>
      </w:r>
      <w:proofErr w:type="spellStart"/>
      <w:r w:rsidR="00EC4EA7" w:rsidRPr="0045645A">
        <w:rPr>
          <w:rFonts w:cstheme="minorHAnsi"/>
        </w:rPr>
        <w:t>JOA-le</w:t>
      </w:r>
      <w:proofErr w:type="spellEnd"/>
      <w:r w:rsidR="00EC4EA7" w:rsidRPr="0045645A">
        <w:rPr>
          <w:rFonts w:cstheme="minorHAnsi"/>
        </w:rPr>
        <w:t xml:space="preserve"> </w:t>
      </w:r>
      <w:r w:rsidRPr="0045645A">
        <w:rPr>
          <w:rFonts w:cstheme="minorHAnsi"/>
        </w:rPr>
        <w:t>lubamiseks (</w:t>
      </w:r>
      <w:r w:rsidR="00415EDB" w:rsidRPr="0045645A">
        <w:rPr>
          <w:rFonts w:cstheme="minorHAnsi"/>
        </w:rPr>
        <w:t>l</w:t>
      </w:r>
      <w:r w:rsidRPr="0045645A">
        <w:rPr>
          <w:rFonts w:cstheme="minorHAnsi"/>
        </w:rPr>
        <w:t xml:space="preserve">isa </w:t>
      </w:r>
      <w:r w:rsidR="004A176E" w:rsidRPr="0045645A">
        <w:rPr>
          <w:rFonts w:cstheme="minorHAnsi"/>
        </w:rPr>
        <w:t>4</w:t>
      </w:r>
      <w:r w:rsidRPr="0045645A">
        <w:rPr>
          <w:rFonts w:cstheme="minorHAnsi"/>
        </w:rPr>
        <w:t>).</w:t>
      </w:r>
    </w:p>
    <w:p w14:paraId="5A1DB5D8" w14:textId="2216DC93" w:rsidR="00633F1E" w:rsidRPr="0045645A" w:rsidRDefault="00633F1E"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w:t>
      </w:r>
      <w:r w:rsidR="00CC67A0" w:rsidRPr="0045645A">
        <w:rPr>
          <w:rFonts w:cstheme="minorHAnsi"/>
        </w:rPr>
        <w:t xml:space="preserve"> - </w:t>
      </w:r>
      <w:r w:rsidRPr="0045645A">
        <w:rPr>
          <w:rFonts w:cstheme="minorHAnsi"/>
        </w:rPr>
        <w:t xml:space="preserve">õigus viibida KV </w:t>
      </w:r>
      <w:proofErr w:type="spellStart"/>
      <w:r w:rsidRPr="0045645A">
        <w:rPr>
          <w:rFonts w:cstheme="minorHAnsi"/>
        </w:rPr>
        <w:t>JOA-l</w:t>
      </w:r>
      <w:proofErr w:type="spellEnd"/>
      <w:r w:rsidRPr="0045645A">
        <w:rPr>
          <w:rFonts w:cstheme="minorHAnsi"/>
        </w:rPr>
        <w:t xml:space="preserve"> asuval riigihanke objektil seoses lepingu täitmisega. </w:t>
      </w:r>
    </w:p>
    <w:p w14:paraId="03B16928" w14:textId="564095E2" w:rsidR="00B22F30"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Sissepääsuõigust omav isik</w:t>
      </w:r>
      <w:r w:rsidRPr="0045645A">
        <w:rPr>
          <w:rFonts w:cstheme="minorHAnsi"/>
        </w:rPr>
        <w:t xml:space="preserve"> - taustakontrolli läbinud isik, kelle sissepääs KV </w:t>
      </w:r>
      <w:proofErr w:type="spellStart"/>
      <w:r w:rsidRPr="0045645A">
        <w:rPr>
          <w:rFonts w:cstheme="minorHAnsi"/>
        </w:rPr>
        <w:t>JOA-l</w:t>
      </w:r>
      <w:proofErr w:type="spellEnd"/>
      <w:r w:rsidRPr="0045645A">
        <w:rPr>
          <w:rFonts w:cstheme="minorHAnsi"/>
        </w:rPr>
        <w:t xml:space="preserve"> asuvale riigihanke objektile on otsustatud </w:t>
      </w:r>
      <w:r w:rsidR="00D524C0" w:rsidRPr="0045645A">
        <w:rPr>
          <w:rFonts w:cstheme="minorHAnsi"/>
        </w:rPr>
        <w:t xml:space="preserve">ning kellel </w:t>
      </w:r>
      <w:r w:rsidRPr="0045645A">
        <w:rPr>
          <w:rFonts w:cstheme="minorHAnsi"/>
        </w:rPr>
        <w:t xml:space="preserve">on õigus saatjata siseneda ja viibida KV </w:t>
      </w:r>
      <w:proofErr w:type="spellStart"/>
      <w:r w:rsidRPr="0045645A">
        <w:rPr>
          <w:rFonts w:cstheme="minorHAnsi"/>
        </w:rPr>
        <w:t>JOA-l</w:t>
      </w:r>
      <w:proofErr w:type="spellEnd"/>
      <w:r w:rsidRPr="0045645A">
        <w:rPr>
          <w:rFonts w:cstheme="minorHAnsi"/>
        </w:rPr>
        <w:t xml:space="preserve"> asuval riigihanke objektil seoses lepingu täitmisega.</w:t>
      </w:r>
    </w:p>
    <w:p w14:paraId="22F26C07" w14:textId="11F0DAEE" w:rsidR="002C21E7" w:rsidRPr="0045645A" w:rsidRDefault="002C21E7">
      <w:pPr>
        <w:rPr>
          <w:rFonts w:cstheme="minorHAnsi"/>
          <w:b/>
          <w:bCs/>
          <w:iCs/>
        </w:rPr>
      </w:pPr>
      <w:r w:rsidRPr="0045645A">
        <w:rPr>
          <w:rFonts w:cstheme="minorHAnsi"/>
          <w:b/>
          <w:bCs/>
          <w:iCs/>
        </w:rPr>
        <w:br w:type="page"/>
      </w:r>
    </w:p>
    <w:p w14:paraId="33DC2041" w14:textId="02599483" w:rsidR="00AB25F8" w:rsidRPr="0045645A" w:rsidRDefault="00EA529B" w:rsidP="00B8792A">
      <w:pPr>
        <w:pStyle w:val="ListParagraph"/>
        <w:numPr>
          <w:ilvl w:val="0"/>
          <w:numId w:val="1"/>
        </w:numPr>
        <w:spacing w:after="0" w:line="276" w:lineRule="auto"/>
        <w:jc w:val="both"/>
        <w:rPr>
          <w:rFonts w:cstheme="minorHAnsi"/>
          <w:b/>
          <w:bCs/>
        </w:rPr>
      </w:pPr>
      <w:r w:rsidRPr="0045645A">
        <w:rPr>
          <w:rFonts w:cstheme="minorHAnsi"/>
          <w:b/>
          <w:bCs/>
        </w:rPr>
        <w:lastRenderedPageBreak/>
        <w:t>LEPINGUPARTNERI</w:t>
      </w:r>
      <w:r w:rsidR="009134C8" w:rsidRPr="0045645A">
        <w:rPr>
          <w:rFonts w:cstheme="minorHAnsi"/>
          <w:b/>
          <w:bCs/>
        </w:rPr>
        <w:t xml:space="preserve"> </w:t>
      </w:r>
      <w:r w:rsidR="00A02FD7" w:rsidRPr="0045645A">
        <w:rPr>
          <w:rFonts w:cstheme="minorHAnsi"/>
          <w:b/>
          <w:bCs/>
        </w:rPr>
        <w:t>ÕIGUSED JA KOHUSTUSED</w:t>
      </w:r>
    </w:p>
    <w:p w14:paraId="1ECE22C6" w14:textId="77777777" w:rsidR="00DB0152" w:rsidRPr="0045645A" w:rsidRDefault="00DB0152" w:rsidP="00B8792A">
      <w:pPr>
        <w:pStyle w:val="ListParagraph"/>
        <w:spacing w:after="0" w:line="276" w:lineRule="auto"/>
        <w:ind w:left="360"/>
        <w:jc w:val="both"/>
        <w:rPr>
          <w:rFonts w:cstheme="minorHAnsi"/>
          <w:b/>
          <w:bCs/>
        </w:rPr>
      </w:pPr>
    </w:p>
    <w:p w14:paraId="54971ED9" w14:textId="79D92BD8" w:rsidR="00306CE8" w:rsidRPr="0045645A" w:rsidRDefault="004A176E" w:rsidP="00B8792A">
      <w:pPr>
        <w:pStyle w:val="ListParagraph"/>
        <w:numPr>
          <w:ilvl w:val="1"/>
          <w:numId w:val="6"/>
        </w:numPr>
        <w:spacing w:after="0" w:line="276" w:lineRule="auto"/>
        <w:ind w:left="708" w:hanging="708"/>
        <w:jc w:val="both"/>
        <w:rPr>
          <w:rFonts w:cstheme="minorHAnsi"/>
          <w:b/>
          <w:bCs/>
        </w:rPr>
      </w:pPr>
      <w:r w:rsidRPr="0045645A">
        <w:rPr>
          <w:rFonts w:cstheme="minorHAnsi"/>
        </w:rPr>
        <w:t xml:space="preserve">Lepingupartneril, </w:t>
      </w:r>
      <w:r w:rsidR="00C807BB" w:rsidRPr="0045645A">
        <w:rPr>
          <w:rFonts w:cstheme="minorHAnsi"/>
        </w:rPr>
        <w:t xml:space="preserve">sh </w:t>
      </w:r>
      <w:r w:rsidRPr="0045645A">
        <w:rPr>
          <w:rFonts w:cstheme="minorHAnsi"/>
        </w:rPr>
        <w:t>t</w:t>
      </w:r>
      <w:r w:rsidR="004120AD" w:rsidRPr="0045645A">
        <w:rPr>
          <w:rFonts w:cstheme="minorHAnsi"/>
        </w:rPr>
        <w:t>eenuse</w:t>
      </w:r>
      <w:r w:rsidR="77E499BB" w:rsidRPr="0045645A">
        <w:rPr>
          <w:rFonts w:cstheme="minorHAnsi"/>
        </w:rPr>
        <w:t>osutajal ja lepingupartneri kontaktisikul</w:t>
      </w:r>
      <w:r w:rsidR="00C807BB" w:rsidRPr="0045645A">
        <w:rPr>
          <w:rFonts w:cstheme="minorHAnsi"/>
        </w:rPr>
        <w:t>,</w:t>
      </w:r>
      <w:r w:rsidR="77E499BB" w:rsidRPr="0045645A">
        <w:rPr>
          <w:rFonts w:cstheme="minorHAnsi"/>
        </w:rPr>
        <w:t xml:space="preserve"> on õigus riigihanke objekti JEVI-</w:t>
      </w:r>
      <w:proofErr w:type="spellStart"/>
      <w:r w:rsidR="77E499BB" w:rsidRPr="0045645A">
        <w:rPr>
          <w:rFonts w:cstheme="minorHAnsi"/>
        </w:rPr>
        <w:t>lt</w:t>
      </w:r>
      <w:proofErr w:type="spellEnd"/>
      <w:r w:rsidR="77E499BB" w:rsidRPr="0045645A">
        <w:rPr>
          <w:rFonts w:cstheme="minorHAnsi"/>
        </w:rPr>
        <w:t xml:space="preserve"> saada julgeolekualaste nõuete täitmiseks vajalikku informatsiooni ja teavet </w:t>
      </w:r>
      <w:r w:rsidR="00EA529B" w:rsidRPr="0045645A">
        <w:rPr>
          <w:rFonts w:cstheme="minorHAnsi"/>
        </w:rPr>
        <w:t xml:space="preserve">KV </w:t>
      </w:r>
      <w:proofErr w:type="spellStart"/>
      <w:r w:rsidR="00EA529B" w:rsidRPr="0045645A">
        <w:rPr>
          <w:rFonts w:cstheme="minorHAnsi"/>
        </w:rPr>
        <w:t>JOA-le</w:t>
      </w:r>
      <w:proofErr w:type="spellEnd"/>
      <w:r w:rsidR="00EA529B" w:rsidRPr="0045645A">
        <w:rPr>
          <w:rFonts w:cstheme="minorHAnsi"/>
        </w:rPr>
        <w:t xml:space="preserve"> </w:t>
      </w:r>
      <w:r w:rsidR="77E499BB" w:rsidRPr="0045645A">
        <w:rPr>
          <w:rFonts w:cstheme="minorHAnsi"/>
        </w:rPr>
        <w:t>sissepääsuõiguse saamise kohta. Konkreetse riigihanke objekti JEVI kontaktid edastab lepingupartneri</w:t>
      </w:r>
      <w:r w:rsidR="00F42D90" w:rsidRPr="0045645A">
        <w:rPr>
          <w:rFonts w:cstheme="minorHAnsi"/>
        </w:rPr>
        <w:t xml:space="preserve">le </w:t>
      </w:r>
      <w:r w:rsidR="77E499BB" w:rsidRPr="0045645A">
        <w:rPr>
          <w:rFonts w:cstheme="minorHAnsi"/>
        </w:rPr>
        <w:t xml:space="preserve">esimesel võimalusel </w:t>
      </w:r>
      <w:proofErr w:type="spellStart"/>
      <w:r w:rsidR="77E499BB" w:rsidRPr="0045645A">
        <w:rPr>
          <w:rFonts w:cstheme="minorHAnsi"/>
        </w:rPr>
        <w:t>RKIK</w:t>
      </w:r>
      <w:r w:rsidR="00BC79E5" w:rsidRPr="0045645A">
        <w:rPr>
          <w:rFonts w:cstheme="minorHAnsi"/>
        </w:rPr>
        <w:t>-i</w:t>
      </w:r>
      <w:proofErr w:type="spellEnd"/>
      <w:r w:rsidR="77E499BB" w:rsidRPr="0045645A">
        <w:rPr>
          <w:rFonts w:cstheme="minorHAnsi"/>
        </w:rPr>
        <w:t xml:space="preserve"> kontaktisik.</w:t>
      </w:r>
    </w:p>
    <w:p w14:paraId="77ACB6B8" w14:textId="45823FF2" w:rsidR="006C6890" w:rsidRPr="0045645A" w:rsidRDefault="77E499BB" w:rsidP="00B8792A">
      <w:pPr>
        <w:pStyle w:val="ListParagraph"/>
        <w:numPr>
          <w:ilvl w:val="1"/>
          <w:numId w:val="6"/>
        </w:numPr>
        <w:spacing w:after="0" w:line="276" w:lineRule="auto"/>
        <w:ind w:left="708" w:hanging="708"/>
        <w:jc w:val="both"/>
        <w:rPr>
          <w:rFonts w:cstheme="minorHAnsi"/>
          <w:b/>
          <w:bCs/>
        </w:rPr>
      </w:pPr>
      <w:r w:rsidRPr="0045645A">
        <w:rPr>
          <w:rFonts w:cstheme="minorHAnsi"/>
          <w:b/>
          <w:bCs/>
        </w:rPr>
        <w:t>Lepingupartner</w:t>
      </w:r>
      <w:r w:rsidR="00EA529B" w:rsidRPr="0045645A">
        <w:rPr>
          <w:rFonts w:cstheme="minorHAnsi"/>
          <w:b/>
          <w:bCs/>
        </w:rPr>
        <w:t xml:space="preserve"> </w:t>
      </w:r>
      <w:r w:rsidRPr="0045645A">
        <w:rPr>
          <w:rFonts w:cstheme="minorHAnsi"/>
          <w:b/>
          <w:bCs/>
        </w:rPr>
        <w:t>kohustub:</w:t>
      </w:r>
      <w:r w:rsidR="00EA529B" w:rsidRPr="0045645A">
        <w:rPr>
          <w:rFonts w:cstheme="minorHAnsi"/>
          <w:b/>
          <w:bCs/>
        </w:rPr>
        <w:t xml:space="preserve"> </w:t>
      </w:r>
    </w:p>
    <w:p w14:paraId="010C907C" w14:textId="26B54A92" w:rsidR="00C97E72"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 xml:space="preserve">mitte planeerima KV </w:t>
      </w:r>
      <w:proofErr w:type="spellStart"/>
      <w:r w:rsidRPr="0045645A">
        <w:rPr>
          <w:rFonts w:cstheme="minorHAnsi"/>
        </w:rPr>
        <w:t>JOA-le</w:t>
      </w:r>
      <w:proofErr w:type="spellEnd"/>
      <w:r w:rsidRPr="0045645A">
        <w:rPr>
          <w:rFonts w:cstheme="minorHAnsi"/>
        </w:rPr>
        <w:t xml:space="preserve"> teenust osutama teatamiskohustusega välisriikide kodanikke. </w:t>
      </w:r>
      <w:r w:rsidRPr="0045645A">
        <w:rPr>
          <w:rFonts w:cstheme="minorHAnsi"/>
          <w:color w:val="333333"/>
          <w:lang w:eastAsia="et-EE"/>
        </w:rPr>
        <w:t>Teatamiskohustusega riikideks on lepingu sõlmimise hetkel siseministri 29.09.2023 käskkirja nr 1-3/112 alusel</w:t>
      </w:r>
      <w:r w:rsidRPr="0045645A">
        <w:rPr>
          <w:rStyle w:val="FootnoteReference"/>
          <w:rFonts w:cstheme="minorHAnsi"/>
          <w:color w:val="333333"/>
          <w:lang w:eastAsia="et-EE"/>
        </w:rPr>
        <w:footnoteReference w:id="2"/>
      </w:r>
      <w:r w:rsidR="005D2BA8" w:rsidRPr="0045645A">
        <w:rPr>
          <w:rFonts w:cstheme="minorHAnsi"/>
          <w:b/>
          <w:bCs/>
          <w:color w:val="333333"/>
          <w:lang w:eastAsia="et-EE"/>
        </w:rPr>
        <w:t>:</w:t>
      </w:r>
    </w:p>
    <w:p w14:paraId="60E71F12" w14:textId="5821DAA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Armeenia Vabariik</w:t>
      </w:r>
      <w:r w:rsidR="00C97E72" w:rsidRPr="0045645A">
        <w:rPr>
          <w:rFonts w:cstheme="minorHAnsi"/>
          <w:color w:val="333333"/>
          <w:lang w:eastAsia="et-EE"/>
        </w:rPr>
        <w:t>;</w:t>
      </w:r>
    </w:p>
    <w:p w14:paraId="185D6452" w14:textId="7BD29CF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Aserbaidžaani Vabariik</w:t>
      </w:r>
      <w:r w:rsidR="00C97E72" w:rsidRPr="0045645A">
        <w:rPr>
          <w:rFonts w:cstheme="minorHAnsi"/>
          <w:color w:val="333333"/>
          <w:lang w:eastAsia="et-EE"/>
        </w:rPr>
        <w:t>;</w:t>
      </w:r>
    </w:p>
    <w:p w14:paraId="36C01B3C" w14:textId="684DA562"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Hiina Rahvavabariik (sh Hongkongi ja Macau erihalduspiirkonnad)</w:t>
      </w:r>
      <w:r w:rsidR="00C97E72" w:rsidRPr="0045645A">
        <w:rPr>
          <w:rFonts w:cstheme="minorHAnsi"/>
          <w:color w:val="333333"/>
          <w:lang w:eastAsia="et-EE"/>
        </w:rPr>
        <w:t>;</w:t>
      </w:r>
    </w:p>
    <w:p w14:paraId="3C3C8A87" w14:textId="46AA625B"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Iraani Islamivabariik</w:t>
      </w:r>
      <w:r w:rsidR="00C97E72" w:rsidRPr="0045645A">
        <w:rPr>
          <w:rFonts w:cstheme="minorHAnsi"/>
          <w:color w:val="333333"/>
          <w:lang w:eastAsia="et-EE"/>
        </w:rPr>
        <w:t>;</w:t>
      </w:r>
    </w:p>
    <w:p w14:paraId="671E3AFF" w14:textId="291B052A"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Kasahstani Vabariik</w:t>
      </w:r>
      <w:r w:rsidR="00C97E72" w:rsidRPr="0045645A">
        <w:rPr>
          <w:rFonts w:cstheme="minorHAnsi"/>
          <w:color w:val="333333"/>
          <w:lang w:eastAsia="et-EE"/>
        </w:rPr>
        <w:t>;</w:t>
      </w:r>
    </w:p>
    <w:p w14:paraId="0201FF8C" w14:textId="63958CF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Kirgiisi Vabariik</w:t>
      </w:r>
      <w:r w:rsidR="00C97E72" w:rsidRPr="0045645A">
        <w:rPr>
          <w:rFonts w:cstheme="minorHAnsi"/>
          <w:color w:val="333333"/>
          <w:lang w:eastAsia="et-EE"/>
        </w:rPr>
        <w:t>;</w:t>
      </w:r>
    </w:p>
    <w:p w14:paraId="2643EB3B" w14:textId="7A0C14E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Korea Rahvademokraatlik Vabariik</w:t>
      </w:r>
      <w:r w:rsidR="00C97E72" w:rsidRPr="0045645A">
        <w:rPr>
          <w:rFonts w:cstheme="minorHAnsi"/>
          <w:color w:val="333333"/>
          <w:lang w:eastAsia="et-EE"/>
        </w:rPr>
        <w:t>;</w:t>
      </w:r>
    </w:p>
    <w:p w14:paraId="42079162" w14:textId="4CAD5A3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Tadžikistani Vabariik</w:t>
      </w:r>
      <w:r w:rsidR="00C97E72" w:rsidRPr="0045645A">
        <w:rPr>
          <w:rFonts w:cstheme="minorHAnsi"/>
          <w:color w:val="333333"/>
          <w:lang w:eastAsia="et-EE"/>
        </w:rPr>
        <w:t>;</w:t>
      </w:r>
    </w:p>
    <w:p w14:paraId="30D7F40B" w14:textId="72FD288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Türkmenistan</w:t>
      </w:r>
      <w:r w:rsidR="00C97E72" w:rsidRPr="0045645A">
        <w:rPr>
          <w:rFonts w:cstheme="minorHAnsi"/>
          <w:color w:val="333333"/>
          <w:lang w:eastAsia="et-EE"/>
        </w:rPr>
        <w:t>;</w:t>
      </w:r>
    </w:p>
    <w:p w14:paraId="0A1D3F01" w14:textId="6FB763DF"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Usbekistani Vabariik</w:t>
      </w:r>
      <w:r w:rsidR="00C97E72" w:rsidRPr="0045645A">
        <w:rPr>
          <w:rFonts w:cstheme="minorHAnsi"/>
          <w:color w:val="333333"/>
          <w:lang w:eastAsia="et-EE"/>
        </w:rPr>
        <w:t>;</w:t>
      </w:r>
    </w:p>
    <w:p w14:paraId="1B2BC98C" w14:textId="578BB794"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Valgevene Vabariik</w:t>
      </w:r>
      <w:r w:rsidR="00C97E72" w:rsidRPr="0045645A">
        <w:rPr>
          <w:rFonts w:cstheme="minorHAnsi"/>
          <w:color w:val="333333"/>
          <w:lang w:eastAsia="et-EE"/>
        </w:rPr>
        <w:t>;</w:t>
      </w:r>
    </w:p>
    <w:p w14:paraId="3BB0BC48" w14:textId="7F86B4DC" w:rsidR="00EF4151"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Venemaa Föderatsioon.</w:t>
      </w:r>
    </w:p>
    <w:p w14:paraId="6DD55E38" w14:textId="61B2702F" w:rsidR="00BC79E5" w:rsidRPr="0045645A" w:rsidRDefault="00BC79E5"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Juhul kui nimetatud siseministri käskkirjas tehakse muudatusi, siis teavitatakse sellest lepingupartnerit ning vajadusel muudetakse käesolevaid julgeolekutingimusi</w:t>
      </w:r>
      <w:r w:rsidR="008E0A3D" w:rsidRPr="0045645A">
        <w:rPr>
          <w:rFonts w:cstheme="minorHAnsi"/>
          <w:color w:val="333333"/>
          <w:lang w:eastAsia="et-EE"/>
        </w:rPr>
        <w:t>;</w:t>
      </w:r>
    </w:p>
    <w:p w14:paraId="4A10FCDB" w14:textId="1586B551" w:rsidR="00EF4151" w:rsidRPr="0045645A" w:rsidRDefault="00EF4151" w:rsidP="0095405C">
      <w:pPr>
        <w:pStyle w:val="ListParagraph"/>
        <w:numPr>
          <w:ilvl w:val="2"/>
          <w:numId w:val="6"/>
        </w:numPr>
        <w:spacing w:after="0" w:line="276" w:lineRule="auto"/>
        <w:ind w:left="1418"/>
        <w:jc w:val="both"/>
        <w:rPr>
          <w:rFonts w:cstheme="minorHAnsi"/>
          <w:color w:val="000000" w:themeColor="text1"/>
        </w:rPr>
      </w:pPr>
      <w:r w:rsidRPr="0045645A">
        <w:rPr>
          <w:rFonts w:cstheme="minorHAnsi"/>
          <w:color w:val="000000" w:themeColor="text1"/>
        </w:rPr>
        <w:t xml:space="preserve">tagama, et lepingupartneri kontaktisik esitab taustakontrolli taotluse (lisa 1 koos lisadega 2 ja/või 3) esimesel võimalusel, arvestades lepingus kokkulepitud töö teostamise alguskuupäeva ning taustakontrollile kuluvat aega </w:t>
      </w:r>
      <w:r w:rsidR="005C250D" w:rsidRPr="0045645A">
        <w:rPr>
          <w:rFonts w:cstheme="minorHAnsi"/>
          <w:color w:val="000000" w:themeColor="text1"/>
        </w:rPr>
        <w:t>(</w:t>
      </w:r>
      <w:r w:rsidRPr="0045645A">
        <w:rPr>
          <w:rFonts w:cstheme="minorHAnsi"/>
          <w:color w:val="000000" w:themeColor="text1"/>
        </w:rPr>
        <w:t>14 kalendripäeva</w:t>
      </w:r>
      <w:r w:rsidR="005C250D" w:rsidRPr="0045645A">
        <w:rPr>
          <w:rFonts w:cstheme="minorHAnsi"/>
          <w:color w:val="000000" w:themeColor="text1"/>
        </w:rPr>
        <w:t>)</w:t>
      </w:r>
      <w:r w:rsidRPr="0045645A">
        <w:rPr>
          <w:rFonts w:cstheme="minorHAnsi"/>
          <w:color w:val="000000" w:themeColor="text1"/>
        </w:rPr>
        <w:t>, e-posti aadressile</w:t>
      </w:r>
      <w:r w:rsidR="00055F01" w:rsidRPr="0045645A">
        <w:rPr>
          <w:rFonts w:cstheme="minorHAnsi"/>
          <w:color w:val="000000" w:themeColor="text1"/>
        </w:rPr>
        <w:t xml:space="preserve"> </w:t>
      </w:r>
      <w:hyperlink r:id="rId13" w:history="1">
        <w:r w:rsidR="00055F01" w:rsidRPr="0045645A">
          <w:rPr>
            <w:rStyle w:val="Hyperlink"/>
            <w:rFonts w:cstheme="minorHAnsi"/>
          </w:rPr>
          <w:t>teenuseosutaja@mil.ee</w:t>
        </w:r>
      </w:hyperlink>
      <w:r w:rsidR="008E0A3D" w:rsidRPr="0045645A">
        <w:rPr>
          <w:rFonts w:cstheme="minorHAnsi"/>
          <w:color w:val="000000" w:themeColor="text1"/>
        </w:rPr>
        <w:t>;</w:t>
      </w:r>
      <w:r w:rsidR="00055F01" w:rsidRPr="0045645A">
        <w:rPr>
          <w:rFonts w:cstheme="minorHAnsi"/>
          <w:color w:val="000000" w:themeColor="text1"/>
        </w:rPr>
        <w:t xml:space="preserve"> </w:t>
      </w:r>
      <w:r w:rsidRPr="0045645A">
        <w:rPr>
          <w:rFonts w:cstheme="minorHAnsi"/>
          <w:color w:val="000000" w:themeColor="text1"/>
        </w:rPr>
        <w:t xml:space="preserve"> </w:t>
      </w:r>
    </w:p>
    <w:p w14:paraId="2B1D1B36" w14:textId="2941A203" w:rsidR="00EF4151"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tagama, et lepingupartneri kontaktisik lisab välismaalasele taustakontrolli algatamise taotlusele juurde:</w:t>
      </w:r>
    </w:p>
    <w:p w14:paraId="4011C82E" w14:textId="30022449" w:rsidR="0095405C"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rPr>
        <w:t>koopia isikut tõendava dokumendi pildiga leheküljest</w:t>
      </w:r>
      <w:r w:rsidR="001055E1" w:rsidRPr="0045645A">
        <w:rPr>
          <w:rFonts w:cstheme="minorHAnsi"/>
        </w:rPr>
        <w:t>,</w:t>
      </w:r>
      <w:r w:rsidRPr="0045645A">
        <w:rPr>
          <w:rFonts w:cstheme="minorHAnsi"/>
        </w:rPr>
        <w:t xml:space="preserve"> sh viisast vm Eestis viibimise seaduslikku alust kinnitavast dokumendist;</w:t>
      </w:r>
    </w:p>
    <w:p w14:paraId="463CEA59" w14:textId="6BE6B0C6" w:rsidR="00EF4151"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shd w:val="clear" w:color="auto" w:fill="FFFFFF"/>
        </w:rPr>
        <w:t>isiku kodukohariigi karistusregistri väljavõtte</w:t>
      </w:r>
      <w:r w:rsidR="00894177" w:rsidRPr="0045645A">
        <w:rPr>
          <w:rFonts w:cstheme="minorHAnsi"/>
          <w:shd w:val="clear" w:color="auto" w:fill="FFFFFF"/>
        </w:rPr>
        <w:t>;</w:t>
      </w:r>
    </w:p>
    <w:p w14:paraId="0A4A26EE" w14:textId="0C189FA8" w:rsidR="00955177" w:rsidRPr="0045645A" w:rsidRDefault="00955177" w:rsidP="0095405C">
      <w:pPr>
        <w:pStyle w:val="ListParagraph"/>
        <w:numPr>
          <w:ilvl w:val="2"/>
          <w:numId w:val="6"/>
        </w:numPr>
        <w:spacing w:after="0" w:line="276" w:lineRule="auto"/>
        <w:ind w:left="1418" w:hanging="708"/>
        <w:jc w:val="both"/>
        <w:rPr>
          <w:rFonts w:cstheme="minorHAnsi"/>
        </w:rPr>
      </w:pPr>
      <w:r w:rsidRPr="0045645A">
        <w:rPr>
          <w:rFonts w:cstheme="minorHAnsi"/>
        </w:rPr>
        <w:t>tagama, et lepingupartneri kontaktisik esitab sissepääsutaotluse (lisa 4) esimesel võimalusel, arvestades lepingus kokkulepitud töö teostamise alguskuupäeva ning sissepääsutaotluse menetlemiseks kuluda võivat mõistlikku aega, RKIK kontaktisiku või tema määratud isiku e-posti aadressile</w:t>
      </w:r>
      <w:r w:rsidR="00EE0C71" w:rsidRPr="0045645A">
        <w:rPr>
          <w:rFonts w:cstheme="minorHAnsi"/>
        </w:rPr>
        <w:t>;</w:t>
      </w:r>
    </w:p>
    <w:p w14:paraId="38A797CE" w14:textId="27B1B019" w:rsidR="00663D26" w:rsidRPr="0045645A" w:rsidRDefault="00663D26" w:rsidP="001055E1">
      <w:pPr>
        <w:pStyle w:val="ListParagraph"/>
        <w:numPr>
          <w:ilvl w:val="2"/>
          <w:numId w:val="6"/>
        </w:numPr>
        <w:ind w:left="1418" w:hanging="708"/>
        <w:jc w:val="both"/>
        <w:rPr>
          <w:rFonts w:cstheme="minorHAnsi"/>
        </w:rPr>
      </w:pPr>
      <w:r w:rsidRPr="0045645A">
        <w:rPr>
          <w:rFonts w:cstheme="minorHAnsi"/>
        </w:rPr>
        <w:t>teavitama viivitamatult teenuseosutaja ennetähtaegse sissepääsuvajaduse lõppemisest</w:t>
      </w:r>
      <w:r w:rsidR="001055E1" w:rsidRPr="0045645A">
        <w:rPr>
          <w:rFonts w:cstheme="minorHAnsi"/>
        </w:rPr>
        <w:t xml:space="preserve"> </w:t>
      </w:r>
      <w:r w:rsidRPr="0045645A">
        <w:rPr>
          <w:rFonts w:cstheme="minorHAnsi"/>
        </w:rPr>
        <w:t xml:space="preserve">KV </w:t>
      </w:r>
      <w:proofErr w:type="spellStart"/>
      <w:r w:rsidRPr="0045645A">
        <w:rPr>
          <w:rFonts w:cstheme="minorHAnsi"/>
        </w:rPr>
        <w:t>JOA-le</w:t>
      </w:r>
      <w:proofErr w:type="spellEnd"/>
      <w:r w:rsidRPr="0045645A">
        <w:rPr>
          <w:rFonts w:cstheme="minorHAnsi"/>
        </w:rPr>
        <w:t xml:space="preserve"> e-kirja teel Kaitseväe taustakontrolli </w:t>
      </w:r>
      <w:hyperlink r:id="rId14">
        <w:r w:rsidRPr="0045645A">
          <w:rPr>
            <w:rStyle w:val="Hyperlink"/>
            <w:rFonts w:cstheme="minorHAnsi"/>
          </w:rPr>
          <w:t>teenuseosutaja@mil.ee</w:t>
        </w:r>
      </w:hyperlink>
      <w:r w:rsidRPr="0045645A">
        <w:rPr>
          <w:rFonts w:cstheme="minorHAnsi"/>
        </w:rPr>
        <w:t xml:space="preserve"> ja RKIK kontaktisikut</w:t>
      </w:r>
      <w:r w:rsidR="00EE0C71" w:rsidRPr="0045645A">
        <w:rPr>
          <w:rFonts w:cstheme="minorHAnsi"/>
        </w:rPr>
        <w:t>;</w:t>
      </w:r>
    </w:p>
    <w:p w14:paraId="557CC99E" w14:textId="5A4BA1D9" w:rsidR="00DD34F9" w:rsidRPr="0045645A" w:rsidRDefault="00663D26" w:rsidP="001055E1">
      <w:pPr>
        <w:pStyle w:val="ListParagraph"/>
        <w:numPr>
          <w:ilvl w:val="2"/>
          <w:numId w:val="6"/>
        </w:numPr>
        <w:ind w:left="1418" w:hanging="708"/>
        <w:jc w:val="both"/>
        <w:rPr>
          <w:rFonts w:cstheme="minorHAnsi"/>
        </w:rPr>
      </w:pPr>
      <w:r w:rsidRPr="0045645A">
        <w:rPr>
          <w:rFonts w:cstheme="minorHAnsi"/>
        </w:rPr>
        <w:t xml:space="preserve">täitma ja tagama teenuseosutaja julgeolekualaste nõuete järgimise KV </w:t>
      </w:r>
      <w:proofErr w:type="spellStart"/>
      <w:r w:rsidRPr="0045645A">
        <w:rPr>
          <w:rFonts w:cstheme="minorHAnsi"/>
        </w:rPr>
        <w:t>JOA-l</w:t>
      </w:r>
      <w:proofErr w:type="spellEnd"/>
      <w:r w:rsidRPr="0045645A">
        <w:rPr>
          <w:rFonts w:cstheme="minorHAnsi"/>
        </w:rPr>
        <w:t xml:space="preserve"> kehtestatud tingimustel ning tagama nende täitmise alltöövõtja poolt.</w:t>
      </w:r>
    </w:p>
    <w:p w14:paraId="228CD7ED" w14:textId="77777777" w:rsidR="00663D26" w:rsidRPr="0045645A" w:rsidRDefault="00663D26" w:rsidP="00663D26">
      <w:pPr>
        <w:pStyle w:val="ListParagraph"/>
        <w:ind w:left="1276"/>
        <w:rPr>
          <w:rFonts w:cstheme="minorHAnsi"/>
        </w:rPr>
      </w:pPr>
    </w:p>
    <w:p w14:paraId="152C2907" w14:textId="409BBBAF" w:rsidR="009972EA" w:rsidRPr="0045645A" w:rsidRDefault="009972EA" w:rsidP="0095405C">
      <w:pPr>
        <w:pStyle w:val="ListParagraph"/>
        <w:numPr>
          <w:ilvl w:val="0"/>
          <w:numId w:val="1"/>
        </w:numPr>
        <w:spacing w:after="0" w:line="276" w:lineRule="auto"/>
        <w:jc w:val="both"/>
        <w:rPr>
          <w:rFonts w:cstheme="minorHAnsi"/>
        </w:rPr>
      </w:pPr>
      <w:r w:rsidRPr="0045645A">
        <w:rPr>
          <w:rFonts w:cstheme="minorHAnsi"/>
          <w:b/>
          <w:bCs/>
        </w:rPr>
        <w:lastRenderedPageBreak/>
        <w:t>K</w:t>
      </w:r>
      <w:r w:rsidR="00A02FD7" w:rsidRPr="0045645A">
        <w:rPr>
          <w:rFonts w:cstheme="minorHAnsi"/>
          <w:b/>
          <w:bCs/>
        </w:rPr>
        <w:t xml:space="preserve">AITSEVÄE ÕIGUSED </w:t>
      </w:r>
      <w:r w:rsidR="00050C5E" w:rsidRPr="0045645A">
        <w:rPr>
          <w:rFonts w:cstheme="minorHAnsi"/>
          <w:b/>
          <w:bCs/>
        </w:rPr>
        <w:t>JA KOHUSTUSED</w:t>
      </w:r>
    </w:p>
    <w:p w14:paraId="5A2EA145" w14:textId="77777777" w:rsidR="009972EA" w:rsidRPr="0045645A" w:rsidRDefault="009972EA" w:rsidP="00B8792A">
      <w:pPr>
        <w:pStyle w:val="ListParagraph"/>
        <w:tabs>
          <w:tab w:val="left" w:pos="426"/>
        </w:tabs>
        <w:spacing w:after="0" w:line="276" w:lineRule="auto"/>
        <w:ind w:left="480"/>
        <w:jc w:val="both"/>
        <w:rPr>
          <w:rFonts w:cstheme="minorHAnsi"/>
        </w:rPr>
      </w:pPr>
    </w:p>
    <w:p w14:paraId="42432044" w14:textId="6BD79D8D" w:rsidR="009972EA" w:rsidRPr="0045645A" w:rsidRDefault="009972EA" w:rsidP="002C21E7">
      <w:pPr>
        <w:pStyle w:val="ListParagraph"/>
        <w:numPr>
          <w:ilvl w:val="1"/>
          <w:numId w:val="20"/>
        </w:numPr>
        <w:spacing w:after="0" w:line="276" w:lineRule="auto"/>
        <w:ind w:hanging="785"/>
        <w:jc w:val="both"/>
        <w:rPr>
          <w:rFonts w:cstheme="minorHAnsi"/>
          <w:b/>
          <w:bCs/>
        </w:rPr>
      </w:pPr>
      <w:r w:rsidRPr="0045645A">
        <w:rPr>
          <w:rFonts w:cstheme="minorHAnsi"/>
          <w:b/>
          <w:bCs/>
        </w:rPr>
        <w:t>Kaitseväel on õigus:</w:t>
      </w:r>
    </w:p>
    <w:p w14:paraId="14A2AD64" w14:textId="42166E0B" w:rsidR="00C678EF"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teha </w:t>
      </w:r>
      <w:r w:rsidR="00390048" w:rsidRPr="0045645A">
        <w:rPr>
          <w:rFonts w:cstheme="minorHAnsi"/>
        </w:rPr>
        <w:t>taustakontrolli Kaitseväele teenuse osutamisega seotud i</w:t>
      </w:r>
      <w:r w:rsidR="001B102A" w:rsidRPr="0045645A">
        <w:rPr>
          <w:rFonts w:cstheme="minorHAnsi"/>
        </w:rPr>
        <w:t xml:space="preserve">sikule KV </w:t>
      </w:r>
      <w:proofErr w:type="spellStart"/>
      <w:r w:rsidR="001B102A" w:rsidRPr="0045645A">
        <w:rPr>
          <w:rFonts w:cstheme="minorHAnsi"/>
        </w:rPr>
        <w:t>JOA-le</w:t>
      </w:r>
      <w:proofErr w:type="spellEnd"/>
      <w:r w:rsidR="00390048" w:rsidRPr="0045645A">
        <w:rPr>
          <w:rFonts w:cstheme="minorHAnsi"/>
        </w:rPr>
        <w:t xml:space="preserve"> lubamise otsustamiseks</w:t>
      </w:r>
      <w:r w:rsidR="001055E1" w:rsidRPr="0045645A">
        <w:rPr>
          <w:rFonts w:cstheme="minorHAnsi"/>
        </w:rPr>
        <w:t>;</w:t>
      </w:r>
    </w:p>
    <w:p w14:paraId="47A0996A" w14:textId="0077BA98"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anda või piirata taustakontrolli käigus ilmnenud asjaoludele tuginedes </w:t>
      </w:r>
      <w:r w:rsidR="00EA1CEB" w:rsidRPr="0045645A">
        <w:rPr>
          <w:rFonts w:cstheme="minorHAnsi"/>
        </w:rPr>
        <w:t>teenuseosutaja</w:t>
      </w:r>
      <w:r w:rsidR="00580F43" w:rsidRPr="0045645A">
        <w:rPr>
          <w:rFonts w:cstheme="minorHAnsi"/>
        </w:rPr>
        <w:t xml:space="preserve"> </w:t>
      </w:r>
      <w:r w:rsidRPr="0045645A">
        <w:rPr>
          <w:rFonts w:cstheme="minorHAnsi"/>
        </w:rPr>
        <w:t>sissepääsuõigus</w:t>
      </w:r>
      <w:r w:rsidR="00FA0FFD" w:rsidRPr="0045645A">
        <w:rPr>
          <w:rFonts w:cstheme="minorHAnsi"/>
        </w:rPr>
        <w:t xml:space="preserve"> K</w:t>
      </w:r>
      <w:r w:rsidR="00BC2239" w:rsidRPr="0045645A">
        <w:rPr>
          <w:rFonts w:cstheme="minorHAnsi"/>
        </w:rPr>
        <w:t xml:space="preserve">V </w:t>
      </w:r>
      <w:proofErr w:type="spellStart"/>
      <w:r w:rsidR="00BC2239" w:rsidRPr="0045645A">
        <w:rPr>
          <w:rFonts w:cstheme="minorHAnsi"/>
        </w:rPr>
        <w:t>JOA-le</w:t>
      </w:r>
      <w:proofErr w:type="spellEnd"/>
      <w:r w:rsidR="001B1955" w:rsidRPr="0045645A">
        <w:rPr>
          <w:rFonts w:cstheme="minorHAnsi"/>
        </w:rPr>
        <w:t>;</w:t>
      </w:r>
      <w:r w:rsidRPr="0045645A">
        <w:rPr>
          <w:rFonts w:cstheme="minorHAnsi"/>
        </w:rPr>
        <w:t xml:space="preserve"> </w:t>
      </w:r>
    </w:p>
    <w:p w14:paraId="0C3DFA31" w14:textId="48ECE9FD" w:rsidR="000D7F21" w:rsidRPr="0045645A" w:rsidRDefault="000D7F21" w:rsidP="0095405C">
      <w:pPr>
        <w:pStyle w:val="ListParagraph"/>
        <w:numPr>
          <w:ilvl w:val="2"/>
          <w:numId w:val="20"/>
        </w:numPr>
        <w:spacing w:after="0" w:line="276" w:lineRule="auto"/>
        <w:ind w:left="1276" w:hanging="850"/>
        <w:jc w:val="both"/>
        <w:rPr>
          <w:rFonts w:cstheme="minorHAnsi"/>
        </w:rPr>
      </w:pPr>
      <w:r w:rsidRPr="0045645A">
        <w:rPr>
          <w:rFonts w:cstheme="minorHAnsi"/>
        </w:rPr>
        <w:t>jätta taustakontrolli taotlus läbi vaatamata haldusmenetluse seaduses sätestatud korras</w:t>
      </w:r>
      <w:r w:rsidR="001771F9" w:rsidRPr="0045645A">
        <w:rPr>
          <w:rStyle w:val="FootnoteReference"/>
          <w:rFonts w:cstheme="minorHAnsi"/>
        </w:rPr>
        <w:footnoteReference w:id="3"/>
      </w:r>
      <w:r w:rsidRPr="0045645A">
        <w:rPr>
          <w:rFonts w:cstheme="minorHAnsi"/>
        </w:rPr>
        <w:t>;</w:t>
      </w:r>
    </w:p>
    <w:p w14:paraId="3011D764" w14:textId="30CEB3FB"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keelduda julgeolekukaalutlustel sissepääsuõiguse and</w:t>
      </w:r>
      <w:r w:rsidR="00BC79E5" w:rsidRPr="0045645A">
        <w:rPr>
          <w:rFonts w:cstheme="minorHAnsi"/>
        </w:rPr>
        <w:t xml:space="preserve">misest </w:t>
      </w:r>
      <w:r w:rsidRPr="0045645A">
        <w:rPr>
          <w:rFonts w:cstheme="minorHAnsi"/>
        </w:rPr>
        <w:t>isikule, kellele ei ole taustakontrolli tehtud</w:t>
      </w:r>
      <w:r w:rsidR="00390048" w:rsidRPr="0045645A">
        <w:rPr>
          <w:rFonts w:cstheme="minorHAnsi"/>
        </w:rPr>
        <w:t>, kes ei läbinud taustakontrolli</w:t>
      </w:r>
      <w:r w:rsidRPr="0045645A">
        <w:rPr>
          <w:rFonts w:cstheme="minorHAnsi"/>
        </w:rPr>
        <w:t xml:space="preserve"> või </w:t>
      </w:r>
      <w:r w:rsidR="00390048" w:rsidRPr="0045645A">
        <w:rPr>
          <w:rFonts w:cstheme="minorHAnsi"/>
        </w:rPr>
        <w:t xml:space="preserve">kellele </w:t>
      </w:r>
      <w:r w:rsidRPr="0045645A">
        <w:rPr>
          <w:rFonts w:cstheme="minorHAnsi"/>
        </w:rPr>
        <w:t>ei ole võimalik seda teha</w:t>
      </w:r>
      <w:r w:rsidR="001B1955" w:rsidRPr="0045645A">
        <w:rPr>
          <w:rFonts w:cstheme="minorHAnsi"/>
        </w:rPr>
        <w:t>;</w:t>
      </w:r>
    </w:p>
    <w:p w14:paraId="27F9B583" w14:textId="1DF29D40" w:rsidR="00086AF2"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piirata </w:t>
      </w:r>
      <w:r w:rsidR="006D52AC" w:rsidRPr="0045645A">
        <w:rPr>
          <w:rFonts w:cstheme="minorHAnsi"/>
        </w:rPr>
        <w:t>või keelduda sisse</w:t>
      </w:r>
      <w:r w:rsidRPr="0045645A">
        <w:rPr>
          <w:rFonts w:cstheme="minorHAnsi"/>
        </w:rPr>
        <w:t>pääsu</w:t>
      </w:r>
      <w:r w:rsidR="006D52AC" w:rsidRPr="0045645A">
        <w:rPr>
          <w:rFonts w:cstheme="minorHAnsi"/>
        </w:rPr>
        <w:t xml:space="preserve">õiguse andmisest </w:t>
      </w:r>
      <w:r w:rsidR="00BD3323" w:rsidRPr="0045645A">
        <w:rPr>
          <w:rFonts w:cstheme="minorHAnsi"/>
        </w:rPr>
        <w:t xml:space="preserve">julgeoleku- ja </w:t>
      </w:r>
      <w:r w:rsidRPr="0045645A">
        <w:rPr>
          <w:rFonts w:cstheme="minorHAnsi"/>
        </w:rPr>
        <w:t>turvaaladele kodakondsuseta või välisriigi kodakondsusega isikutele, lähtudes</w:t>
      </w:r>
      <w:r w:rsidR="007F3EEC" w:rsidRPr="0045645A">
        <w:rPr>
          <w:rFonts w:cstheme="minorHAnsi"/>
        </w:rPr>
        <w:t xml:space="preserve"> julgeolekukaalutlusest</w:t>
      </w:r>
      <w:r w:rsidR="00F93BBB" w:rsidRPr="0045645A">
        <w:rPr>
          <w:rFonts w:cstheme="minorHAnsi"/>
        </w:rPr>
        <w:t>.</w:t>
      </w:r>
    </w:p>
    <w:p w14:paraId="527A14E7" w14:textId="1C891FF5" w:rsidR="00D92A2B" w:rsidRPr="0045645A" w:rsidRDefault="00131EBA" w:rsidP="0095405C">
      <w:pPr>
        <w:pStyle w:val="ListParagraph"/>
        <w:numPr>
          <w:ilvl w:val="2"/>
          <w:numId w:val="20"/>
        </w:numPr>
        <w:spacing w:after="0" w:line="276" w:lineRule="auto"/>
        <w:ind w:left="1276" w:hanging="850"/>
        <w:jc w:val="both"/>
        <w:rPr>
          <w:rFonts w:cstheme="minorHAnsi"/>
        </w:rPr>
      </w:pPr>
      <w:r w:rsidRPr="0045645A">
        <w:rPr>
          <w:rFonts w:cstheme="minorHAnsi"/>
        </w:rPr>
        <w:t>k</w:t>
      </w:r>
      <w:r w:rsidR="0055388E" w:rsidRPr="0045645A">
        <w:rPr>
          <w:rFonts w:cstheme="minorHAnsi"/>
        </w:rPr>
        <w:t>o</w:t>
      </w:r>
      <w:r w:rsidR="00131D5F" w:rsidRPr="0045645A">
        <w:rPr>
          <w:rFonts w:cstheme="minorHAnsi"/>
        </w:rPr>
        <w:t xml:space="preserve">ntrollida </w:t>
      </w:r>
      <w:r w:rsidR="007F3EEC" w:rsidRPr="0045645A">
        <w:rPr>
          <w:rFonts w:cstheme="minorHAnsi"/>
        </w:rPr>
        <w:t xml:space="preserve">riigihanke </w:t>
      </w:r>
      <w:r w:rsidR="00C73893" w:rsidRPr="0045645A">
        <w:rPr>
          <w:rFonts w:cstheme="minorHAnsi"/>
        </w:rPr>
        <w:t>objektil kehtestatud</w:t>
      </w:r>
      <w:r w:rsidRPr="0045645A">
        <w:rPr>
          <w:rFonts w:cstheme="minorHAnsi"/>
        </w:rPr>
        <w:t xml:space="preserve"> </w:t>
      </w:r>
      <w:r w:rsidR="00C73893" w:rsidRPr="0045645A">
        <w:rPr>
          <w:rFonts w:cstheme="minorHAnsi"/>
        </w:rPr>
        <w:t>julgeolekualastest nõuetest</w:t>
      </w:r>
      <w:r w:rsidR="00086AF2" w:rsidRPr="0045645A">
        <w:rPr>
          <w:rFonts w:cstheme="minorHAnsi"/>
        </w:rPr>
        <w:t xml:space="preserve"> </w:t>
      </w:r>
      <w:r w:rsidR="00C73893" w:rsidRPr="0045645A">
        <w:rPr>
          <w:rFonts w:cstheme="minorHAnsi"/>
        </w:rPr>
        <w:t xml:space="preserve">kinni pidamist </w:t>
      </w:r>
      <w:r w:rsidR="00131D5F" w:rsidRPr="0045645A">
        <w:rPr>
          <w:rFonts w:cstheme="minorHAnsi"/>
        </w:rPr>
        <w:t>sissepääsuõigust omava</w:t>
      </w:r>
      <w:r w:rsidR="004120AD" w:rsidRPr="0045645A">
        <w:rPr>
          <w:rFonts w:cstheme="minorHAnsi"/>
        </w:rPr>
        <w:t xml:space="preserve"> teenuse</w:t>
      </w:r>
      <w:r w:rsidR="00BC2239" w:rsidRPr="0045645A">
        <w:rPr>
          <w:rFonts w:cstheme="minorHAnsi"/>
        </w:rPr>
        <w:t>osutaja</w:t>
      </w:r>
      <w:r w:rsidR="00C73893" w:rsidRPr="0045645A">
        <w:rPr>
          <w:rFonts w:cstheme="minorHAnsi"/>
        </w:rPr>
        <w:t xml:space="preserve"> suhtes</w:t>
      </w:r>
      <w:r w:rsidR="00086AF2" w:rsidRPr="0045645A">
        <w:rPr>
          <w:rFonts w:cstheme="minorHAnsi"/>
        </w:rPr>
        <w:t xml:space="preserve"> ning </w:t>
      </w:r>
      <w:r w:rsidR="00321CC9" w:rsidRPr="0045645A">
        <w:rPr>
          <w:rFonts w:cstheme="minorHAnsi"/>
        </w:rPr>
        <w:t xml:space="preserve">julgeolekualaste nõuete </w:t>
      </w:r>
      <w:r w:rsidR="00962756" w:rsidRPr="0045645A">
        <w:rPr>
          <w:rFonts w:cstheme="minorHAnsi"/>
        </w:rPr>
        <w:t>mitte</w:t>
      </w:r>
      <w:r w:rsidR="00321CC9" w:rsidRPr="0045645A">
        <w:rPr>
          <w:rFonts w:cstheme="minorHAnsi"/>
        </w:rPr>
        <w:t>järg</w:t>
      </w:r>
      <w:r w:rsidR="00046980" w:rsidRPr="0045645A">
        <w:rPr>
          <w:rFonts w:cstheme="minorHAnsi"/>
        </w:rPr>
        <w:t>i</w:t>
      </w:r>
      <w:r w:rsidR="00962756" w:rsidRPr="0045645A">
        <w:rPr>
          <w:rFonts w:cstheme="minorHAnsi"/>
        </w:rPr>
        <w:t>misel</w:t>
      </w:r>
      <w:r w:rsidR="00046980" w:rsidRPr="0045645A">
        <w:rPr>
          <w:rFonts w:cstheme="minorHAnsi"/>
        </w:rPr>
        <w:t xml:space="preserve"> </w:t>
      </w:r>
      <w:r w:rsidR="005B6D67" w:rsidRPr="0045645A">
        <w:rPr>
          <w:rFonts w:cstheme="minorHAnsi"/>
        </w:rPr>
        <w:t xml:space="preserve">või </w:t>
      </w:r>
      <w:r w:rsidR="008876A1" w:rsidRPr="0045645A">
        <w:rPr>
          <w:rFonts w:cstheme="minorHAnsi"/>
        </w:rPr>
        <w:t xml:space="preserve">nende </w:t>
      </w:r>
      <w:r w:rsidR="005B6D67" w:rsidRPr="0045645A">
        <w:rPr>
          <w:rFonts w:cstheme="minorHAnsi"/>
        </w:rPr>
        <w:t xml:space="preserve">rikkumisel </w:t>
      </w:r>
      <w:r w:rsidR="00046980" w:rsidRPr="0045645A">
        <w:rPr>
          <w:rFonts w:cstheme="minorHAnsi"/>
        </w:rPr>
        <w:t>keelata</w:t>
      </w:r>
      <w:r w:rsidR="00C209C8" w:rsidRPr="0045645A">
        <w:rPr>
          <w:rFonts w:cstheme="minorHAnsi"/>
        </w:rPr>
        <w:t xml:space="preserve"> </w:t>
      </w:r>
      <w:r w:rsidR="0055388E" w:rsidRPr="0045645A">
        <w:rPr>
          <w:rFonts w:cstheme="minorHAnsi"/>
        </w:rPr>
        <w:t>teenuseosutajal</w:t>
      </w:r>
      <w:r w:rsidR="00386BB2" w:rsidRPr="0045645A">
        <w:rPr>
          <w:rFonts w:cstheme="minorHAnsi"/>
        </w:rPr>
        <w:t xml:space="preserve"> </w:t>
      </w:r>
      <w:r w:rsidR="006F3618" w:rsidRPr="0045645A">
        <w:rPr>
          <w:rFonts w:cstheme="minorHAnsi"/>
        </w:rPr>
        <w:t>viibimine</w:t>
      </w:r>
      <w:r w:rsidR="00D52651" w:rsidRPr="0045645A">
        <w:rPr>
          <w:rFonts w:cstheme="minorHAnsi"/>
        </w:rPr>
        <w:t xml:space="preserve"> K</w:t>
      </w:r>
      <w:r w:rsidR="00BC2239" w:rsidRPr="0045645A">
        <w:rPr>
          <w:rFonts w:cstheme="minorHAnsi"/>
        </w:rPr>
        <w:t xml:space="preserve">V </w:t>
      </w:r>
      <w:proofErr w:type="spellStart"/>
      <w:r w:rsidR="00BC2239" w:rsidRPr="0045645A">
        <w:rPr>
          <w:rFonts w:cstheme="minorHAnsi"/>
        </w:rPr>
        <w:t>JOA-l</w:t>
      </w:r>
      <w:proofErr w:type="spellEnd"/>
      <w:r w:rsidR="00D52651" w:rsidRPr="0045645A">
        <w:rPr>
          <w:rFonts w:cstheme="minorHAnsi"/>
        </w:rPr>
        <w:t>.</w:t>
      </w:r>
    </w:p>
    <w:p w14:paraId="539BC827" w14:textId="77777777" w:rsidR="002C21E7" w:rsidRPr="0045645A" w:rsidRDefault="002C21E7" w:rsidP="002C21E7">
      <w:pPr>
        <w:pStyle w:val="ListParagraph"/>
        <w:spacing w:after="0" w:line="276" w:lineRule="auto"/>
        <w:ind w:left="1276"/>
        <w:jc w:val="both"/>
        <w:rPr>
          <w:rFonts w:cstheme="minorHAnsi"/>
        </w:rPr>
      </w:pPr>
    </w:p>
    <w:p w14:paraId="1A21C4D7" w14:textId="2A79B830" w:rsidR="002C21E7" w:rsidRPr="0045645A" w:rsidRDefault="003202B7" w:rsidP="002C21E7">
      <w:pPr>
        <w:pStyle w:val="ListParagraph"/>
        <w:numPr>
          <w:ilvl w:val="1"/>
          <w:numId w:val="20"/>
        </w:numPr>
        <w:spacing w:after="0" w:line="276" w:lineRule="auto"/>
        <w:ind w:left="1276" w:hanging="850"/>
        <w:jc w:val="both"/>
        <w:rPr>
          <w:rFonts w:cstheme="minorHAnsi"/>
          <w:b/>
        </w:rPr>
      </w:pPr>
      <w:r w:rsidRPr="0045645A">
        <w:rPr>
          <w:rFonts w:cstheme="minorHAnsi"/>
          <w:b/>
        </w:rPr>
        <w:t>Kaitsevägi kohustub:</w:t>
      </w:r>
    </w:p>
    <w:p w14:paraId="27313EBB" w14:textId="708A9F42" w:rsidR="004120AD"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taustakontrolli taotluse esitanud isikut kirjalikus taasesitamist võimaldavas vormis teenuseosu</w:t>
      </w:r>
      <w:r w:rsidR="00B22F30" w:rsidRPr="0045645A">
        <w:rPr>
          <w:rFonts w:cstheme="minorHAnsi"/>
        </w:rPr>
        <w:t>taja taustakontrolli tulemusest</w:t>
      </w:r>
      <w:r w:rsidR="004F573A" w:rsidRPr="0045645A">
        <w:rPr>
          <w:rFonts w:cstheme="minorHAnsi"/>
        </w:rPr>
        <w:t>;</w:t>
      </w:r>
    </w:p>
    <w:p w14:paraId="184BEB71" w14:textId="0B3CD06C" w:rsidR="00D23644"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 xml:space="preserve">teavitama KV </w:t>
      </w:r>
      <w:proofErr w:type="spellStart"/>
      <w:r w:rsidRPr="0045645A">
        <w:rPr>
          <w:rFonts w:cstheme="minorHAnsi"/>
        </w:rPr>
        <w:t>JOA-le</w:t>
      </w:r>
      <w:proofErr w:type="spellEnd"/>
      <w:r w:rsidRPr="0045645A">
        <w:rPr>
          <w:rFonts w:cstheme="minorHAnsi"/>
        </w:rPr>
        <w:t xml:space="preserve"> sissepääsutaotluse esitanud isikut kirjalikus taasesitamist võimaldavas vormis teenuseosutajale sissepääsuõiguse saamisest,</w:t>
      </w:r>
      <w:r w:rsidR="00B22F30" w:rsidRPr="0045645A">
        <w:rPr>
          <w:rFonts w:cstheme="minorHAnsi"/>
        </w:rPr>
        <w:t xml:space="preserve"> sh sellekohastest piirangutest</w:t>
      </w:r>
      <w:r w:rsidR="000D7F21" w:rsidRPr="0045645A">
        <w:rPr>
          <w:rFonts w:cstheme="minorHAnsi"/>
        </w:rPr>
        <w:t>;</w:t>
      </w:r>
    </w:p>
    <w:p w14:paraId="7E2B3A16" w14:textId="2772F6ED" w:rsidR="004120AD" w:rsidRPr="0045645A" w:rsidRDefault="00D43AD8" w:rsidP="0095405C">
      <w:pPr>
        <w:pStyle w:val="ListParagraph"/>
        <w:numPr>
          <w:ilvl w:val="2"/>
          <w:numId w:val="18"/>
        </w:numPr>
        <w:spacing w:after="0" w:line="276" w:lineRule="auto"/>
        <w:ind w:left="1276" w:hanging="850"/>
        <w:jc w:val="both"/>
        <w:rPr>
          <w:rFonts w:cstheme="minorHAnsi"/>
        </w:rPr>
      </w:pPr>
      <w:r w:rsidRPr="0045645A">
        <w:rPr>
          <w:rFonts w:cstheme="minorHAnsi"/>
        </w:rPr>
        <w:t>tutvustama</w:t>
      </w:r>
      <w:r w:rsidR="004120AD" w:rsidRPr="0045645A">
        <w:rPr>
          <w:rFonts w:cstheme="minorHAnsi"/>
        </w:rPr>
        <w:t xml:space="preserve"> teenuse</w:t>
      </w:r>
      <w:r w:rsidR="003202B7" w:rsidRPr="0045645A">
        <w:rPr>
          <w:rFonts w:cstheme="minorHAnsi"/>
        </w:rPr>
        <w:t>osutajale</w:t>
      </w:r>
      <w:r w:rsidR="00386BB2" w:rsidRPr="0045645A">
        <w:rPr>
          <w:rFonts w:cstheme="minorHAnsi"/>
        </w:rPr>
        <w:t xml:space="preserve"> </w:t>
      </w:r>
      <w:r w:rsidR="004120AD" w:rsidRPr="0045645A">
        <w:rPr>
          <w:rFonts w:cstheme="minorHAnsi"/>
        </w:rPr>
        <w:t xml:space="preserve">KV </w:t>
      </w:r>
      <w:proofErr w:type="spellStart"/>
      <w:r w:rsidR="004120AD" w:rsidRPr="0045645A">
        <w:rPr>
          <w:rFonts w:cstheme="minorHAnsi"/>
        </w:rPr>
        <w:t>JOA-l</w:t>
      </w:r>
      <w:proofErr w:type="spellEnd"/>
      <w:r w:rsidR="004120AD" w:rsidRPr="0045645A">
        <w:rPr>
          <w:rFonts w:cstheme="minorHAnsi"/>
        </w:rPr>
        <w:t xml:space="preserve"> paikneva </w:t>
      </w:r>
      <w:r w:rsidR="003202B7" w:rsidRPr="0045645A">
        <w:rPr>
          <w:rFonts w:cstheme="minorHAnsi"/>
        </w:rPr>
        <w:t xml:space="preserve">riigihanke </w:t>
      </w:r>
      <w:r w:rsidR="00386BB2" w:rsidRPr="0045645A">
        <w:rPr>
          <w:rFonts w:cstheme="minorHAnsi"/>
        </w:rPr>
        <w:t>o</w:t>
      </w:r>
      <w:r w:rsidR="00D9739C" w:rsidRPr="0045645A">
        <w:rPr>
          <w:rFonts w:cstheme="minorHAnsi"/>
        </w:rPr>
        <w:t>bjektil keh</w:t>
      </w:r>
      <w:r w:rsidR="00982625" w:rsidRPr="0045645A">
        <w:rPr>
          <w:rFonts w:cstheme="minorHAnsi"/>
        </w:rPr>
        <w:t>t</w:t>
      </w:r>
      <w:r w:rsidR="003202B7" w:rsidRPr="0045645A">
        <w:rPr>
          <w:rFonts w:cstheme="minorHAnsi"/>
        </w:rPr>
        <w:t>ivaid</w:t>
      </w:r>
      <w:r w:rsidR="004D141F" w:rsidRPr="0045645A">
        <w:rPr>
          <w:rFonts w:cstheme="minorHAnsi"/>
        </w:rPr>
        <w:t xml:space="preserve"> </w:t>
      </w:r>
      <w:r w:rsidR="00982625" w:rsidRPr="0045645A">
        <w:rPr>
          <w:rFonts w:cstheme="minorHAnsi"/>
        </w:rPr>
        <w:t>julgeolekualase</w:t>
      </w:r>
      <w:r w:rsidR="00397211" w:rsidRPr="0045645A">
        <w:rPr>
          <w:rFonts w:cstheme="minorHAnsi"/>
        </w:rPr>
        <w:t>i</w:t>
      </w:r>
      <w:r w:rsidR="00982625" w:rsidRPr="0045645A">
        <w:rPr>
          <w:rFonts w:cstheme="minorHAnsi"/>
        </w:rPr>
        <w:t>d nõude</w:t>
      </w:r>
      <w:r w:rsidR="00386BB2" w:rsidRPr="0045645A">
        <w:rPr>
          <w:rFonts w:cstheme="minorHAnsi"/>
        </w:rPr>
        <w:t>i</w:t>
      </w:r>
      <w:r w:rsidR="00B22F30" w:rsidRPr="0045645A">
        <w:rPr>
          <w:rFonts w:cstheme="minorHAnsi"/>
        </w:rPr>
        <w:t>d</w:t>
      </w:r>
      <w:r w:rsidR="000D7F21" w:rsidRPr="0045645A">
        <w:rPr>
          <w:rFonts w:cstheme="minorHAnsi"/>
        </w:rPr>
        <w:t>;</w:t>
      </w:r>
    </w:p>
    <w:p w14:paraId="42EAB50E" w14:textId="0C386594" w:rsidR="003202B7"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 xml:space="preserve">teavitama </w:t>
      </w:r>
      <w:proofErr w:type="spellStart"/>
      <w:r w:rsidRPr="0045645A">
        <w:rPr>
          <w:rFonts w:cstheme="minorHAnsi"/>
        </w:rPr>
        <w:t>RKIKi</w:t>
      </w:r>
      <w:proofErr w:type="spellEnd"/>
      <w:r w:rsidRPr="0045645A">
        <w:rPr>
          <w:rFonts w:cstheme="minorHAnsi"/>
        </w:rPr>
        <w:t>, kui teenuse</w:t>
      </w:r>
      <w:r w:rsidR="003202B7" w:rsidRPr="0045645A">
        <w:rPr>
          <w:rFonts w:cstheme="minorHAnsi"/>
        </w:rPr>
        <w:t>osutaja ja/või lepingupartner rikub julgeolekutingimusi ega järgi riigihanke objektil kehtestatud julgeolekualaseid nõudeid</w:t>
      </w:r>
      <w:r w:rsidR="00141D85" w:rsidRPr="0045645A">
        <w:rPr>
          <w:rFonts w:cstheme="minorHAnsi"/>
        </w:rPr>
        <w:t xml:space="preserve"> (lisa 5)</w:t>
      </w:r>
      <w:r w:rsidR="00EE0C71" w:rsidRPr="0045645A">
        <w:rPr>
          <w:rFonts w:cstheme="minorHAnsi"/>
        </w:rPr>
        <w:t>;</w:t>
      </w:r>
    </w:p>
    <w:p w14:paraId="6DCC8956" w14:textId="33D8C758" w:rsidR="001771F9" w:rsidRPr="0045645A" w:rsidRDefault="001771F9" w:rsidP="0095405C">
      <w:pPr>
        <w:pStyle w:val="ListParagraph"/>
        <w:numPr>
          <w:ilvl w:val="2"/>
          <w:numId w:val="18"/>
        </w:numPr>
        <w:spacing w:after="0" w:line="276" w:lineRule="auto"/>
        <w:ind w:left="1276" w:hanging="850"/>
        <w:jc w:val="both"/>
        <w:rPr>
          <w:rFonts w:cstheme="minorHAnsi"/>
        </w:rPr>
      </w:pPr>
      <w:r w:rsidRPr="0045645A">
        <w:rPr>
          <w:rFonts w:cstheme="minorHAnsi"/>
          <w:color w:val="202020"/>
          <w:shd w:val="clear" w:color="auto" w:fill="FFFFFF"/>
        </w:rPr>
        <w:t>teavitama vastavalt punktile 3.1.3 taotluse läbi vaatamata jätmisel kirjalikult.</w:t>
      </w:r>
    </w:p>
    <w:p w14:paraId="4D50E193" w14:textId="5DE15F85" w:rsidR="000C79D7" w:rsidRPr="0045645A" w:rsidRDefault="000C79D7" w:rsidP="00B8792A">
      <w:pPr>
        <w:spacing w:after="0" w:line="276" w:lineRule="auto"/>
        <w:jc w:val="both"/>
        <w:rPr>
          <w:rFonts w:cstheme="minorHAnsi"/>
        </w:rPr>
      </w:pPr>
    </w:p>
    <w:p w14:paraId="32EAB0D3" w14:textId="4F69F7FC" w:rsidR="00836441" w:rsidRPr="0045645A" w:rsidRDefault="00F94D21" w:rsidP="0095405C">
      <w:pPr>
        <w:pStyle w:val="ListParagraph"/>
        <w:numPr>
          <w:ilvl w:val="0"/>
          <w:numId w:val="1"/>
        </w:numPr>
        <w:tabs>
          <w:tab w:val="left" w:pos="426"/>
        </w:tabs>
        <w:spacing w:after="0" w:line="276" w:lineRule="auto"/>
        <w:jc w:val="both"/>
        <w:rPr>
          <w:rFonts w:cstheme="minorHAnsi"/>
          <w:b/>
          <w:bCs/>
        </w:rPr>
      </w:pPr>
      <w:r w:rsidRPr="0045645A">
        <w:rPr>
          <w:rFonts w:cstheme="minorHAnsi"/>
          <w:b/>
          <w:bCs/>
        </w:rPr>
        <w:t>L</w:t>
      </w:r>
      <w:r w:rsidR="00A02FD7" w:rsidRPr="0045645A">
        <w:rPr>
          <w:rFonts w:cstheme="minorHAnsi"/>
          <w:b/>
          <w:bCs/>
        </w:rPr>
        <w:t>ÕPPSÄTTED</w:t>
      </w:r>
    </w:p>
    <w:p w14:paraId="02591D9D" w14:textId="77777777" w:rsidR="00086AF2" w:rsidRPr="0045645A" w:rsidRDefault="00086AF2" w:rsidP="00B8792A">
      <w:pPr>
        <w:pStyle w:val="ListParagraph"/>
        <w:tabs>
          <w:tab w:val="left" w:pos="426"/>
        </w:tabs>
        <w:spacing w:after="0" w:line="276" w:lineRule="auto"/>
        <w:ind w:left="360"/>
        <w:jc w:val="both"/>
        <w:rPr>
          <w:rFonts w:cstheme="minorHAnsi"/>
          <w:b/>
          <w:bCs/>
        </w:rPr>
      </w:pPr>
    </w:p>
    <w:p w14:paraId="4B25CBCA" w14:textId="52E857D4" w:rsidR="00086AF2" w:rsidRPr="0045645A" w:rsidRDefault="003202B7" w:rsidP="0095405C">
      <w:pPr>
        <w:pStyle w:val="ListParagraph"/>
        <w:numPr>
          <w:ilvl w:val="1"/>
          <w:numId w:val="21"/>
        </w:numPr>
        <w:spacing w:after="0" w:line="276" w:lineRule="auto"/>
        <w:ind w:left="1276" w:hanging="927"/>
        <w:jc w:val="both"/>
        <w:rPr>
          <w:rFonts w:cstheme="minorHAnsi"/>
        </w:rPr>
      </w:pPr>
      <w:r w:rsidRPr="0045645A">
        <w:rPr>
          <w:rFonts w:cstheme="minorHAnsi"/>
        </w:rPr>
        <w:t>Julgeolekut</w:t>
      </w:r>
      <w:r w:rsidR="77E499BB" w:rsidRPr="0045645A">
        <w:rPr>
          <w:rFonts w:cstheme="minorHAnsi"/>
        </w:rPr>
        <w:t xml:space="preserve">ingimustes </w:t>
      </w:r>
      <w:r w:rsidRPr="0045645A">
        <w:rPr>
          <w:rFonts w:cstheme="minorHAnsi"/>
        </w:rPr>
        <w:t xml:space="preserve">nimetatud </w:t>
      </w:r>
      <w:r w:rsidR="77E499BB" w:rsidRPr="0045645A">
        <w:rPr>
          <w:rFonts w:cstheme="minorHAnsi"/>
        </w:rPr>
        <w:t xml:space="preserve">kontaktisikud määratakse kindlaks hankelepingu sõlmimisel ja nende muutumisest teavitatakse </w:t>
      </w:r>
      <w:r w:rsidRPr="0045645A">
        <w:rPr>
          <w:rFonts w:cstheme="minorHAnsi"/>
        </w:rPr>
        <w:t>pooli</w:t>
      </w:r>
      <w:r w:rsidR="77E499BB" w:rsidRPr="0045645A">
        <w:rPr>
          <w:rFonts w:cstheme="minorHAnsi"/>
        </w:rPr>
        <w:t xml:space="preserve"> e-kirja teel.</w:t>
      </w:r>
    </w:p>
    <w:p w14:paraId="2ADA2C78" w14:textId="77777777" w:rsidR="00994A97" w:rsidRPr="0045645A" w:rsidRDefault="77E499BB" w:rsidP="0095405C">
      <w:pPr>
        <w:pStyle w:val="ListParagraph"/>
        <w:numPr>
          <w:ilvl w:val="1"/>
          <w:numId w:val="21"/>
        </w:numPr>
        <w:spacing w:after="0" w:line="276" w:lineRule="auto"/>
        <w:ind w:left="1276" w:hanging="927"/>
        <w:jc w:val="both"/>
        <w:rPr>
          <w:rFonts w:cstheme="minorHAnsi"/>
        </w:rPr>
      </w:pPr>
      <w:r w:rsidRPr="0045645A">
        <w:rPr>
          <w:rFonts w:cstheme="minorHAnsi"/>
        </w:rPr>
        <w:t>Isikuandmete töötlemisel lähtutakse kehtivate õigusaktide nõuetest.</w:t>
      </w:r>
    </w:p>
    <w:p w14:paraId="50A693F4" w14:textId="77777777" w:rsidR="005A0C9E" w:rsidRDefault="005A0C9E" w:rsidP="005A0C9E">
      <w:pPr>
        <w:spacing w:after="0" w:line="276" w:lineRule="auto"/>
        <w:jc w:val="both"/>
        <w:rPr>
          <w:rFonts w:ascii="Arial" w:hAnsi="Arial" w:cs="Arial"/>
        </w:rPr>
      </w:pPr>
    </w:p>
    <w:p w14:paraId="6EFADCAC" w14:textId="77777777" w:rsidR="005A0C9E" w:rsidRDefault="005A0C9E" w:rsidP="005A0C9E">
      <w:pPr>
        <w:spacing w:after="0" w:line="276" w:lineRule="auto"/>
        <w:jc w:val="both"/>
        <w:rPr>
          <w:rFonts w:ascii="Arial" w:hAnsi="Arial" w:cs="Arial"/>
        </w:rPr>
        <w:sectPr w:rsidR="005A0C9E">
          <w:headerReference w:type="default" r:id="rId15"/>
          <w:footerReference w:type="default" r:id="rId16"/>
          <w:footerReference w:type="first" r:id="rId17"/>
          <w:pgSz w:w="11906" w:h="16838"/>
          <w:pgMar w:top="1417" w:right="1417" w:bottom="1417" w:left="1417" w:header="708" w:footer="708" w:gutter="0"/>
          <w:cols w:space="708"/>
          <w:docGrid w:linePitch="360"/>
        </w:sectPr>
      </w:pPr>
    </w:p>
    <w:p w14:paraId="565E16FC" w14:textId="3E2F19E4" w:rsidR="005C1360" w:rsidRPr="008F6CE6" w:rsidRDefault="00F42149" w:rsidP="005A0C9E">
      <w:pPr>
        <w:tabs>
          <w:tab w:val="left" w:pos="1741"/>
        </w:tabs>
        <w:rPr>
          <w:rFonts w:cstheme="minorHAnsi"/>
          <w:b/>
          <w:bCs/>
          <w:u w:val="single"/>
        </w:rPr>
      </w:pPr>
      <w:bookmarkStart w:id="1" w:name="_Hlk186800201"/>
      <w:r w:rsidRPr="008F6CE6">
        <w:rPr>
          <w:rFonts w:cstheme="minorHAnsi"/>
          <w:b/>
        </w:rPr>
        <w:lastRenderedPageBreak/>
        <w:t xml:space="preserve">LISA </w:t>
      </w:r>
      <w:r w:rsidR="00143DC3" w:rsidRPr="008F6CE6">
        <w:rPr>
          <w:rFonts w:cstheme="minorHAnsi"/>
          <w:b/>
        </w:rPr>
        <w:t>1</w:t>
      </w:r>
      <w:r w:rsidRPr="008F6CE6">
        <w:rPr>
          <w:rFonts w:cstheme="minorHAnsi"/>
          <w:b/>
        </w:rPr>
        <w:t>:</w:t>
      </w:r>
      <w:r w:rsidR="000B2BB2" w:rsidRPr="008F6CE6">
        <w:rPr>
          <w:rFonts w:cstheme="minorHAnsi"/>
          <w:b/>
        </w:rPr>
        <w:t xml:space="preserve"> </w:t>
      </w:r>
      <w:r w:rsidR="00766368" w:rsidRPr="008F6CE6">
        <w:rPr>
          <w:rFonts w:cstheme="minorHAnsi"/>
          <w:b/>
        </w:rPr>
        <w:t xml:space="preserve">Näidis </w:t>
      </w:r>
      <w:bookmarkEnd w:id="1"/>
      <w:r w:rsidR="002C21E7" w:rsidRPr="008F6CE6">
        <w:rPr>
          <w:rFonts w:cstheme="minorHAnsi"/>
          <w:b/>
          <w:bCs/>
          <w:u w:val="single"/>
        </w:rPr>
        <w:t>T</w:t>
      </w:r>
      <w:r w:rsidRPr="008F6CE6">
        <w:rPr>
          <w:rFonts w:cstheme="minorHAnsi"/>
          <w:b/>
          <w:bCs/>
          <w:u w:val="single"/>
        </w:rPr>
        <w:t>austakontrolli taotl</w:t>
      </w:r>
      <w:r w:rsidR="005C1360" w:rsidRPr="008F6CE6">
        <w:rPr>
          <w:rFonts w:cstheme="minorHAnsi"/>
          <w:b/>
          <w:bCs/>
          <w:u w:val="single"/>
        </w:rPr>
        <w:t>us (e-kiri)</w:t>
      </w:r>
    </w:p>
    <w:p w14:paraId="671D5E77" w14:textId="65FE6E64" w:rsidR="00F42149" w:rsidRPr="008F6CE6" w:rsidRDefault="0B9A902F" w:rsidP="00B8792A">
      <w:pPr>
        <w:spacing w:after="0" w:line="276" w:lineRule="auto"/>
        <w:jc w:val="both"/>
        <w:rPr>
          <w:rFonts w:cstheme="minorHAnsi"/>
          <w:b/>
          <w:bCs/>
          <w:u w:val="single"/>
        </w:rPr>
      </w:pPr>
      <w:r w:rsidRPr="008F6CE6">
        <w:rPr>
          <w:rFonts w:cstheme="minorHAnsi"/>
        </w:rPr>
        <w:t>Taotlus saata e-posti aadressile</w:t>
      </w:r>
      <w:r w:rsidRPr="008F6CE6">
        <w:rPr>
          <w:rFonts w:cstheme="minorHAnsi"/>
          <w:b/>
          <w:bCs/>
        </w:rPr>
        <w:t xml:space="preserve"> </w:t>
      </w:r>
      <w:hyperlink r:id="rId18">
        <w:r w:rsidRPr="008F6CE6">
          <w:rPr>
            <w:rStyle w:val="Hyperlink"/>
            <w:rFonts w:cstheme="minorHAnsi"/>
            <w:u w:val="none"/>
          </w:rPr>
          <w:t>teenuseosutaja@mil.ee</w:t>
        </w:r>
      </w:hyperlink>
      <w:r w:rsidRPr="008F6CE6">
        <w:rPr>
          <w:rFonts w:cstheme="minorHAnsi"/>
          <w:b/>
          <w:bCs/>
        </w:rPr>
        <w:t xml:space="preserve"> </w:t>
      </w:r>
    </w:p>
    <w:p w14:paraId="153BD04B" w14:textId="383BBD17" w:rsidR="000B2BB2" w:rsidRPr="008F6CE6" w:rsidRDefault="000B2BB2" w:rsidP="00B8792A">
      <w:pPr>
        <w:spacing w:after="0" w:line="276" w:lineRule="auto"/>
        <w:jc w:val="both"/>
        <w:rPr>
          <w:rFonts w:cstheme="minorHAnsi"/>
          <w:b/>
        </w:rPr>
      </w:pPr>
    </w:p>
    <w:p w14:paraId="66D1F604" w14:textId="77777777" w:rsidR="000B2BB2" w:rsidRPr="008F6CE6" w:rsidRDefault="000B2BB2" w:rsidP="00B8792A">
      <w:pPr>
        <w:spacing w:after="0" w:line="276" w:lineRule="auto"/>
        <w:jc w:val="both"/>
        <w:rPr>
          <w:rFonts w:cstheme="minorHAnsi"/>
          <w:b/>
        </w:rPr>
      </w:pPr>
    </w:p>
    <w:p w14:paraId="6CBDF49D" w14:textId="35D4153D" w:rsidR="00F42149" w:rsidRPr="008F6CE6" w:rsidRDefault="00F42149" w:rsidP="00B8792A">
      <w:pPr>
        <w:spacing w:after="0" w:line="276" w:lineRule="auto"/>
        <w:jc w:val="both"/>
        <w:rPr>
          <w:rFonts w:cstheme="minorHAnsi"/>
        </w:rPr>
      </w:pPr>
      <w:r w:rsidRPr="008F6CE6">
        <w:rPr>
          <w:rFonts w:cstheme="minorHAnsi"/>
          <w:b/>
        </w:rPr>
        <w:t>PEALKIRI:</w:t>
      </w:r>
      <w:r w:rsidRPr="008F6CE6">
        <w:rPr>
          <w:rFonts w:cstheme="minorHAnsi"/>
        </w:rPr>
        <w:t xml:space="preserve"> Taustakontrolli taotlus</w:t>
      </w:r>
      <w:r w:rsidR="006153D6" w:rsidRPr="008F6CE6">
        <w:rPr>
          <w:rFonts w:cstheme="minorHAnsi"/>
        </w:rPr>
        <w:t xml:space="preserve"> (linnaku ja objekti nimetus)</w:t>
      </w:r>
    </w:p>
    <w:p w14:paraId="1C9C5DA9" w14:textId="40E11957" w:rsidR="002324A4" w:rsidRPr="009B2D36" w:rsidRDefault="002324A4" w:rsidP="00B8792A">
      <w:pPr>
        <w:spacing w:after="0" w:line="276" w:lineRule="auto"/>
        <w:jc w:val="both"/>
        <w:rPr>
          <w:rFonts w:ascii="Arial" w:hAnsi="Arial" w:cs="Arial"/>
        </w:rPr>
      </w:pPr>
    </w:p>
    <w:p w14:paraId="73CF4065"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ASUTUSESISESEKS KASUTAMISEKS</w:t>
      </w:r>
    </w:p>
    <w:p w14:paraId="70E65D7F"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KAITSEVÄGI</w:t>
      </w:r>
    </w:p>
    <w:p w14:paraId="509DC640"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Juurdepääsupiirang kehtib alates dokumendi koostamise</w:t>
      </w:r>
    </w:p>
    <w:p w14:paraId="4FCB5B7E"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kuupäevast kuni vajaduse</w:t>
      </w:r>
    </w:p>
    <w:p w14:paraId="4781CD3C" w14:textId="4DDFDCFE"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möödumiseni, kuid mitte kauem kui 75 aastat</w:t>
      </w:r>
    </w:p>
    <w:p w14:paraId="55018FA0" w14:textId="0CD6EB6F"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 xml:space="preserve">Alus: </w:t>
      </w:r>
      <w:r w:rsidR="003D5DEE" w:rsidRPr="005F3963">
        <w:rPr>
          <w:rFonts w:eastAsia="SimSun" w:cstheme="minorHAnsi"/>
          <w:kern w:val="1"/>
          <w:sz w:val="16"/>
          <w:szCs w:val="16"/>
          <w:lang w:eastAsia="zh-CN" w:bidi="hi-IN"/>
        </w:rPr>
        <w:t>avaliku teabe seadus</w:t>
      </w:r>
      <w:r w:rsidRPr="005F3963">
        <w:rPr>
          <w:rFonts w:eastAsia="SimSun" w:cstheme="minorHAnsi"/>
          <w:kern w:val="1"/>
          <w:sz w:val="16"/>
          <w:szCs w:val="16"/>
          <w:lang w:eastAsia="zh-CN" w:bidi="hi-IN"/>
        </w:rPr>
        <w:t xml:space="preserve"> </w:t>
      </w:r>
      <w:r w:rsidRPr="005F3963">
        <w:rPr>
          <w:rFonts w:cstheme="minorHAnsi"/>
          <w:sz w:val="16"/>
          <w:szCs w:val="16"/>
        </w:rPr>
        <w:t>§ 35 lg 1 p 12</w:t>
      </w:r>
    </w:p>
    <w:p w14:paraId="4E5E0EC4" w14:textId="77777777" w:rsidR="00F42149" w:rsidRPr="008F6CE6" w:rsidRDefault="00F42149" w:rsidP="00F93BBB">
      <w:pPr>
        <w:spacing w:after="0" w:line="276" w:lineRule="auto"/>
        <w:jc w:val="both"/>
        <w:rPr>
          <w:rFonts w:cstheme="minorHAnsi"/>
        </w:rPr>
      </w:pPr>
      <w:r w:rsidRPr="008F6CE6">
        <w:rPr>
          <w:rFonts w:cstheme="minorHAnsi"/>
          <w:b/>
        </w:rPr>
        <w:t>TEKST:</w:t>
      </w:r>
      <w:r w:rsidRPr="008F6CE6">
        <w:rPr>
          <w:rFonts w:cstheme="minorHAnsi"/>
        </w:rPr>
        <w:t xml:space="preserve"> </w:t>
      </w:r>
    </w:p>
    <w:p w14:paraId="259B9F55" w14:textId="6D7CD0AC" w:rsidR="009F178A" w:rsidRDefault="009F178A" w:rsidP="00F93BBB">
      <w:pPr>
        <w:spacing w:after="0" w:line="276" w:lineRule="auto"/>
        <w:jc w:val="both"/>
        <w:rPr>
          <w:rFonts w:ascii="Arial" w:hAnsi="Arial" w:cs="Arial"/>
        </w:rPr>
      </w:pPr>
    </w:p>
    <w:p w14:paraId="685E4FCB" w14:textId="551637B8" w:rsidR="009F178A" w:rsidRDefault="009F178A" w:rsidP="00F93BBB">
      <w:pPr>
        <w:spacing w:after="0" w:line="276" w:lineRule="auto"/>
        <w:jc w:val="both"/>
        <w:rPr>
          <w:rFonts w:ascii="Arial" w:hAnsi="Arial" w:cs="Arial"/>
        </w:rPr>
      </w:pPr>
    </w:p>
    <w:p w14:paraId="50647EC3" w14:textId="72BF9382" w:rsidR="009F178A" w:rsidRDefault="009F178A" w:rsidP="00F93BBB">
      <w:pPr>
        <w:spacing w:after="0" w:line="276" w:lineRule="auto"/>
        <w:jc w:val="both"/>
        <w:rPr>
          <w:rFonts w:ascii="Arial" w:hAnsi="Arial" w:cs="Arial"/>
        </w:rPr>
      </w:pPr>
    </w:p>
    <w:p w14:paraId="3A8AC834" w14:textId="77777777" w:rsidR="009F178A" w:rsidRPr="009B2D36" w:rsidRDefault="009F178A" w:rsidP="00F93BBB">
      <w:pPr>
        <w:spacing w:after="0" w:line="276" w:lineRule="auto"/>
        <w:jc w:val="both"/>
        <w:rPr>
          <w:rFonts w:ascii="Arial" w:hAnsi="Arial" w:cs="Arial"/>
        </w:rPr>
      </w:pPr>
    </w:p>
    <w:p w14:paraId="0969460E" w14:textId="77777777" w:rsidR="00F42149" w:rsidRPr="008F6CE6" w:rsidRDefault="00F42149" w:rsidP="00F93BBB">
      <w:pPr>
        <w:spacing w:after="0" w:line="276" w:lineRule="auto"/>
        <w:jc w:val="both"/>
        <w:rPr>
          <w:rFonts w:cstheme="minorHAnsi"/>
        </w:rPr>
      </w:pPr>
      <w:r w:rsidRPr="008F6CE6">
        <w:rPr>
          <w:rFonts w:cstheme="minorHAnsi"/>
        </w:rPr>
        <w:t>Tere</w:t>
      </w:r>
    </w:p>
    <w:p w14:paraId="26B13A30" w14:textId="77777777" w:rsidR="00F42149" w:rsidRPr="008F6CE6" w:rsidRDefault="00F42149" w:rsidP="00F93BBB">
      <w:pPr>
        <w:spacing w:after="0" w:line="276" w:lineRule="auto"/>
        <w:jc w:val="both"/>
        <w:rPr>
          <w:rFonts w:cstheme="minorHAnsi"/>
        </w:rPr>
      </w:pPr>
    </w:p>
    <w:p w14:paraId="781218A1" w14:textId="41F7E184" w:rsidR="00F42149" w:rsidRPr="008F6CE6" w:rsidRDefault="00F42149" w:rsidP="00F93BBB">
      <w:pPr>
        <w:spacing w:after="0" w:line="276" w:lineRule="auto"/>
        <w:jc w:val="both"/>
        <w:rPr>
          <w:rFonts w:cstheme="minorHAnsi"/>
        </w:rPr>
      </w:pPr>
      <w:bookmarkStart w:id="2" w:name="_Hlk149737005"/>
      <w:r w:rsidRPr="008F6CE6">
        <w:rPr>
          <w:rFonts w:cstheme="minorHAnsi"/>
        </w:rPr>
        <w:t xml:space="preserve">Seoses </w:t>
      </w:r>
      <w:r w:rsidR="00401051" w:rsidRPr="008F6CE6">
        <w:rPr>
          <w:rFonts w:cstheme="minorHAnsi"/>
        </w:rPr>
        <w:t>RKIK (lepingu nimi)</w:t>
      </w:r>
      <w:r w:rsidR="002324A4" w:rsidRPr="008F6CE6">
        <w:rPr>
          <w:rFonts w:cstheme="minorHAnsi"/>
        </w:rPr>
        <w:t xml:space="preserve"> </w:t>
      </w:r>
      <w:r w:rsidRPr="008F6CE6">
        <w:rPr>
          <w:rFonts w:cstheme="minorHAnsi"/>
        </w:rPr>
        <w:t xml:space="preserve">lepinguga nr </w:t>
      </w:r>
      <w:proofErr w:type="spellStart"/>
      <w:r w:rsidRPr="008F6CE6">
        <w:rPr>
          <w:rFonts w:cstheme="minorHAnsi"/>
          <w:bCs/>
        </w:rPr>
        <w:t>xxxxxxxxx</w:t>
      </w:r>
      <w:bookmarkEnd w:id="2"/>
      <w:proofErr w:type="spellEnd"/>
      <w:r w:rsidRPr="008F6CE6">
        <w:rPr>
          <w:rFonts w:cstheme="minorHAnsi"/>
        </w:rPr>
        <w:t xml:space="preserve">, </w:t>
      </w:r>
      <w:r w:rsidR="00B109EC" w:rsidRPr="008F6CE6">
        <w:rPr>
          <w:rFonts w:cstheme="minorHAnsi"/>
        </w:rPr>
        <w:t xml:space="preserve">sõlmitud </w:t>
      </w:r>
      <w:proofErr w:type="spellStart"/>
      <w:r w:rsidR="00B109EC" w:rsidRPr="008F6CE6">
        <w:rPr>
          <w:rFonts w:cstheme="minorHAnsi"/>
        </w:rPr>
        <w:t>pp</w:t>
      </w:r>
      <w:r w:rsidR="001E22F8" w:rsidRPr="008F6CE6">
        <w:rPr>
          <w:rFonts w:cstheme="minorHAnsi"/>
        </w:rPr>
        <w:t>.</w:t>
      </w:r>
      <w:r w:rsidR="00B109EC" w:rsidRPr="008F6CE6">
        <w:rPr>
          <w:rFonts w:cstheme="minorHAnsi"/>
        </w:rPr>
        <w:t>kk</w:t>
      </w:r>
      <w:r w:rsidR="001E22F8" w:rsidRPr="008F6CE6">
        <w:rPr>
          <w:rFonts w:cstheme="minorHAnsi"/>
        </w:rPr>
        <w:t>.</w:t>
      </w:r>
      <w:r w:rsidR="00B109EC" w:rsidRPr="008F6CE6">
        <w:rPr>
          <w:rFonts w:cstheme="minorHAnsi"/>
        </w:rPr>
        <w:t>aaaa</w:t>
      </w:r>
      <w:proofErr w:type="spellEnd"/>
      <w:r w:rsidR="00B109EC" w:rsidRPr="008F6CE6">
        <w:rPr>
          <w:rFonts w:cstheme="minorHAnsi"/>
        </w:rPr>
        <w:t xml:space="preserve">, </w:t>
      </w:r>
      <w:r w:rsidRPr="008F6CE6">
        <w:rPr>
          <w:rFonts w:cstheme="minorHAnsi"/>
        </w:rPr>
        <w:t xml:space="preserve">edastan </w:t>
      </w:r>
      <w:r w:rsidR="000B2BB2" w:rsidRPr="008F6CE6">
        <w:rPr>
          <w:rFonts w:cstheme="minorHAnsi"/>
        </w:rPr>
        <w:t>Kaitseväe</w:t>
      </w:r>
      <w:r w:rsidR="00B109EC" w:rsidRPr="008F6CE6">
        <w:rPr>
          <w:rFonts w:cstheme="minorHAnsi"/>
        </w:rPr>
        <w:t>le</w:t>
      </w:r>
      <w:r w:rsidR="000B2BB2" w:rsidRPr="008F6CE6">
        <w:rPr>
          <w:rFonts w:cstheme="minorHAnsi"/>
        </w:rPr>
        <w:t xml:space="preserve"> </w:t>
      </w:r>
      <w:r w:rsidRPr="008F6CE6">
        <w:rPr>
          <w:rFonts w:cstheme="minorHAnsi"/>
          <w:color w:val="000000"/>
        </w:rPr>
        <w:t xml:space="preserve">taustakontrolli </w:t>
      </w:r>
      <w:r w:rsidR="00B109EC" w:rsidRPr="008F6CE6">
        <w:rPr>
          <w:rFonts w:cstheme="minorHAnsi"/>
          <w:color w:val="000000"/>
        </w:rPr>
        <w:t xml:space="preserve">tegemiseks </w:t>
      </w:r>
      <w:r w:rsidRPr="008F6CE6">
        <w:rPr>
          <w:rFonts w:cstheme="minorHAnsi"/>
          <w:color w:val="000000"/>
        </w:rPr>
        <w:t>allolev</w:t>
      </w:r>
      <w:r w:rsidR="00B109EC" w:rsidRPr="008F6CE6">
        <w:rPr>
          <w:rFonts w:cstheme="minorHAnsi"/>
        </w:rPr>
        <w:t>ate isikute andmed.</w:t>
      </w:r>
    </w:p>
    <w:p w14:paraId="2D1D05E8" w14:textId="77777777" w:rsidR="000137FD" w:rsidRPr="008F6CE6" w:rsidRDefault="00393A13" w:rsidP="00F93BBB">
      <w:pPr>
        <w:spacing w:after="0" w:line="276" w:lineRule="auto"/>
        <w:jc w:val="both"/>
        <w:rPr>
          <w:rFonts w:cstheme="minorHAnsi"/>
        </w:rPr>
      </w:pPr>
      <w:r w:rsidRPr="008F6CE6">
        <w:rPr>
          <w:rFonts w:cstheme="minorHAnsi"/>
        </w:rPr>
        <w:t>Taustakontrolli dokumendid</w:t>
      </w:r>
      <w:r w:rsidR="00F42149" w:rsidRPr="008F6CE6">
        <w:rPr>
          <w:rFonts w:cstheme="minorHAnsi"/>
        </w:rPr>
        <w:t xml:space="preserve"> on lisatud e-kirja manusesse</w:t>
      </w:r>
      <w:r w:rsidR="000137FD" w:rsidRPr="008F6CE6">
        <w:rPr>
          <w:rFonts w:cstheme="minorHAnsi"/>
        </w:rPr>
        <w:t>.</w:t>
      </w:r>
    </w:p>
    <w:p w14:paraId="6947C67B" w14:textId="23B335A0" w:rsidR="00F42149" w:rsidRPr="008F6CE6" w:rsidRDefault="00F42149" w:rsidP="00F93BBB">
      <w:pPr>
        <w:spacing w:after="0" w:line="276" w:lineRule="auto"/>
        <w:jc w:val="both"/>
        <w:rPr>
          <w:rFonts w:cstheme="minorHAnsi"/>
          <w:b/>
        </w:rPr>
      </w:pPr>
      <w:r w:rsidRPr="008F6CE6">
        <w:rPr>
          <w:rFonts w:cstheme="minorHAnsi"/>
          <w:b/>
        </w:rPr>
        <w:t xml:space="preserve"> </w:t>
      </w:r>
    </w:p>
    <w:p w14:paraId="01964F67" w14:textId="77777777" w:rsidR="00F42149" w:rsidRPr="008F6CE6" w:rsidRDefault="00F42149" w:rsidP="00F93BBB">
      <w:pPr>
        <w:spacing w:after="0" w:line="276" w:lineRule="auto"/>
        <w:jc w:val="both"/>
        <w:rPr>
          <w:rFonts w:cstheme="minorHAnsi"/>
        </w:rPr>
      </w:pPr>
      <w:r w:rsidRPr="008F6CE6">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112"/>
        <w:gridCol w:w="1668"/>
        <w:gridCol w:w="1250"/>
        <w:gridCol w:w="1390"/>
      </w:tblGrid>
      <w:tr w:rsidR="00175903" w:rsidRPr="005F4A52" w14:paraId="7411F1D5" w14:textId="5600401B" w:rsidTr="0028789B">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Osutatav teenus</w:t>
            </w:r>
          </w:p>
        </w:tc>
        <w:tc>
          <w:tcPr>
            <w:tcW w:w="1112"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objekt</w:t>
            </w:r>
          </w:p>
        </w:tc>
        <w:tc>
          <w:tcPr>
            <w:tcW w:w="1668"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algus</w:t>
            </w:r>
          </w:p>
          <w:p w14:paraId="3DD5A117" w14:textId="77777777" w:rsidR="00175903" w:rsidRPr="008F6CE6" w:rsidRDefault="00175903" w:rsidP="00175903">
            <w:pPr>
              <w:spacing w:after="0" w:line="276" w:lineRule="auto"/>
              <w:jc w:val="both"/>
              <w:rPr>
                <w:rFonts w:cstheme="minorHAnsi"/>
                <w:b/>
                <w:bCs/>
                <w:color w:val="000000" w:themeColor="text1"/>
                <w:sz w:val="16"/>
                <w:szCs w:val="16"/>
                <w:lang w:eastAsia="et-EE"/>
              </w:rPr>
            </w:pPr>
            <w:proofErr w:type="spellStart"/>
            <w:r w:rsidRPr="008F6CE6">
              <w:rPr>
                <w:rFonts w:cstheme="minorHAnsi"/>
                <w:b/>
                <w:bCs/>
                <w:color w:val="000000"/>
                <w:sz w:val="16"/>
                <w:szCs w:val="16"/>
                <w:lang w:eastAsia="et-EE"/>
              </w:rPr>
              <w:t>pp.kk.aaaa</w:t>
            </w:r>
            <w:proofErr w:type="spellEnd"/>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lõpp</w:t>
            </w:r>
          </w:p>
          <w:p w14:paraId="3DDDA07A" w14:textId="77777777" w:rsidR="00175903" w:rsidRPr="008F6CE6" w:rsidRDefault="00175903" w:rsidP="00175903">
            <w:pPr>
              <w:spacing w:after="0" w:line="276" w:lineRule="auto"/>
              <w:jc w:val="both"/>
              <w:rPr>
                <w:rFonts w:cstheme="minorHAnsi"/>
                <w:b/>
                <w:bCs/>
                <w:color w:val="000000"/>
                <w:sz w:val="16"/>
                <w:szCs w:val="16"/>
                <w:lang w:eastAsia="et-EE"/>
              </w:rPr>
            </w:pPr>
            <w:proofErr w:type="spellStart"/>
            <w:r w:rsidRPr="008F6CE6">
              <w:rPr>
                <w:rFonts w:cstheme="minorHAnsi"/>
                <w:b/>
                <w:bCs/>
                <w:color w:val="000000"/>
                <w:sz w:val="16"/>
                <w:szCs w:val="16"/>
                <w:lang w:eastAsia="et-EE"/>
              </w:rPr>
              <w:t>pp.kk.aaaa</w:t>
            </w:r>
            <w:proofErr w:type="spellEnd"/>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8F6CE6" w:rsidRDefault="009335B4"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w:t>
            </w:r>
            <w:r w:rsidR="00175903" w:rsidRPr="008F6CE6">
              <w:rPr>
                <w:rFonts w:cstheme="minorHAnsi"/>
                <w:b/>
                <w:bCs/>
                <w:color w:val="000000"/>
                <w:sz w:val="16"/>
                <w:szCs w:val="16"/>
                <w:lang w:eastAsia="et-EE"/>
              </w:rPr>
              <w:t>eenuse osutamine turvaalal</w:t>
            </w:r>
            <w:r w:rsidRPr="008F6CE6">
              <w:rPr>
                <w:rFonts w:cstheme="minorHAnsi"/>
                <w:b/>
                <w:bCs/>
                <w:color w:val="000000"/>
                <w:sz w:val="16"/>
                <w:szCs w:val="16"/>
                <w:lang w:eastAsia="et-EE"/>
              </w:rPr>
              <w:t xml:space="preserve"> JAH/EI</w:t>
            </w:r>
          </w:p>
        </w:tc>
      </w:tr>
      <w:tr w:rsidR="00175903" w:rsidRPr="005F4A52" w14:paraId="3569F571" w14:textId="69D2AACA"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2A0C406D" w14:textId="59703DC2"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360CE1DF" w14:textId="4E339730"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6F8477EF" w14:textId="12CCCEA5" w:rsidTr="008F6CE6">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8F6CE6"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9B2D36" w:rsidRDefault="00F42149" w:rsidP="00F93BBB">
      <w:pPr>
        <w:spacing w:after="0" w:line="276" w:lineRule="auto"/>
        <w:jc w:val="both"/>
        <w:rPr>
          <w:rFonts w:ascii="Arial" w:hAnsi="Arial" w:cs="Arial"/>
        </w:rPr>
      </w:pPr>
    </w:p>
    <w:p w14:paraId="0DABCE23" w14:textId="7C20B43C" w:rsidR="00F42149" w:rsidRPr="008F6CE6" w:rsidRDefault="005F4A52" w:rsidP="00F93BBB">
      <w:pPr>
        <w:spacing w:after="0" w:line="276" w:lineRule="auto"/>
        <w:jc w:val="both"/>
        <w:rPr>
          <w:rFonts w:cstheme="minorHAnsi"/>
          <w:lang w:eastAsia="et-EE"/>
        </w:rPr>
      </w:pPr>
      <w:r w:rsidRPr="008F6CE6">
        <w:rPr>
          <w:rFonts w:cstheme="minorHAnsi"/>
          <w:lang w:eastAsia="et-EE"/>
        </w:rPr>
        <w:t>Olen teadlik, et taustakontroll</w:t>
      </w:r>
      <w:r w:rsidR="00F42149" w:rsidRPr="008F6CE6">
        <w:rPr>
          <w:rFonts w:cstheme="minorHAnsi"/>
          <w:lang w:eastAsia="et-EE"/>
        </w:rPr>
        <w:t xml:space="preserve"> võib võtta </w:t>
      </w:r>
      <w:r w:rsidR="00FD1E5D" w:rsidRPr="008F6CE6">
        <w:rPr>
          <w:rFonts w:cstheme="minorHAnsi"/>
          <w:lang w:eastAsia="et-EE"/>
        </w:rPr>
        <w:t xml:space="preserve">nõuetekohase </w:t>
      </w:r>
      <w:r w:rsidR="00F42149" w:rsidRPr="008F6CE6">
        <w:rPr>
          <w:rFonts w:cstheme="minorHAnsi"/>
          <w:lang w:eastAsia="et-EE"/>
        </w:rPr>
        <w:t xml:space="preserve">taotluse esitamisest </w:t>
      </w:r>
      <w:r w:rsidR="00B25FAC" w:rsidRPr="008F6CE6">
        <w:rPr>
          <w:rFonts w:cstheme="minorHAnsi"/>
          <w:lang w:eastAsia="et-EE"/>
        </w:rPr>
        <w:t xml:space="preserve">aega </w:t>
      </w:r>
      <w:r w:rsidR="00F42149" w:rsidRPr="008F6CE6">
        <w:rPr>
          <w:rFonts w:cstheme="minorHAnsi"/>
          <w:lang w:eastAsia="et-EE"/>
        </w:rPr>
        <w:t xml:space="preserve">kuni </w:t>
      </w:r>
      <w:r w:rsidR="00F42149" w:rsidRPr="008F6CE6">
        <w:rPr>
          <w:rFonts w:cstheme="minorHAnsi"/>
          <w:b/>
          <w:bCs/>
          <w:lang w:eastAsia="et-EE"/>
        </w:rPr>
        <w:t>1</w:t>
      </w:r>
      <w:r w:rsidR="00C1466D" w:rsidRPr="008F6CE6">
        <w:rPr>
          <w:rFonts w:cstheme="minorHAnsi"/>
          <w:b/>
          <w:bCs/>
          <w:lang w:eastAsia="et-EE"/>
        </w:rPr>
        <w:t>4</w:t>
      </w:r>
      <w:r w:rsidR="00DC0BA5" w:rsidRPr="008F6CE6">
        <w:rPr>
          <w:rFonts w:cstheme="minorHAnsi"/>
          <w:b/>
          <w:bCs/>
          <w:lang w:eastAsia="et-EE"/>
        </w:rPr>
        <w:t xml:space="preserve"> </w:t>
      </w:r>
      <w:r w:rsidR="00C1466D" w:rsidRPr="008F6CE6">
        <w:rPr>
          <w:rFonts w:cstheme="minorHAnsi"/>
          <w:lang w:eastAsia="et-EE"/>
        </w:rPr>
        <w:t>kalendri</w:t>
      </w:r>
      <w:r w:rsidR="00F42149" w:rsidRPr="008F6CE6">
        <w:rPr>
          <w:rFonts w:cstheme="minorHAnsi"/>
          <w:lang w:eastAsia="et-EE"/>
        </w:rPr>
        <w:t>päeva</w:t>
      </w:r>
      <w:r w:rsidR="00B22F30" w:rsidRPr="008F6CE6">
        <w:rPr>
          <w:rFonts w:cstheme="minorHAnsi"/>
          <w:lang w:eastAsia="et-EE"/>
        </w:rPr>
        <w:t>.</w:t>
      </w:r>
    </w:p>
    <w:p w14:paraId="55385F83" w14:textId="3A50AE71" w:rsidR="000B2BB2" w:rsidRPr="008F6CE6" w:rsidRDefault="000B2BB2" w:rsidP="00F93BBB">
      <w:pPr>
        <w:spacing w:after="0" w:line="276" w:lineRule="auto"/>
        <w:jc w:val="both"/>
        <w:rPr>
          <w:rFonts w:cstheme="minorHAnsi"/>
          <w:lang w:eastAsia="et-EE"/>
        </w:rPr>
      </w:pPr>
    </w:p>
    <w:p w14:paraId="4440F168" w14:textId="6C479EDC" w:rsidR="003C7DB5" w:rsidRPr="008F6CE6" w:rsidRDefault="003C7DB5" w:rsidP="00F93BBB">
      <w:pPr>
        <w:spacing w:after="0" w:line="276" w:lineRule="auto"/>
        <w:jc w:val="both"/>
        <w:rPr>
          <w:rFonts w:cstheme="minorHAnsi"/>
          <w:lang w:eastAsia="et-EE"/>
        </w:rPr>
      </w:pPr>
    </w:p>
    <w:p w14:paraId="12A64E9E" w14:textId="1122BE12" w:rsidR="001E22F8" w:rsidRPr="008F6CE6" w:rsidRDefault="001E22F8" w:rsidP="00F93BBB">
      <w:pPr>
        <w:spacing w:after="0" w:line="276" w:lineRule="auto"/>
        <w:jc w:val="both"/>
        <w:rPr>
          <w:rFonts w:cstheme="minorHAnsi"/>
          <w:lang w:eastAsia="et-EE"/>
        </w:rPr>
      </w:pPr>
    </w:p>
    <w:p w14:paraId="7CE274A1" w14:textId="77777777" w:rsidR="001E22F8" w:rsidRPr="008F6CE6" w:rsidRDefault="001E22F8" w:rsidP="00F93BBB">
      <w:pPr>
        <w:spacing w:after="0" w:line="276" w:lineRule="auto"/>
        <w:jc w:val="both"/>
        <w:rPr>
          <w:rFonts w:cstheme="minorHAnsi"/>
          <w:lang w:eastAsia="et-EE"/>
        </w:rPr>
      </w:pPr>
    </w:p>
    <w:p w14:paraId="61CFF6D4" w14:textId="6510E1C6" w:rsidR="00F42149" w:rsidRPr="008F6CE6" w:rsidRDefault="00F42149" w:rsidP="00F93BBB">
      <w:pPr>
        <w:spacing w:after="0" w:line="276" w:lineRule="auto"/>
        <w:jc w:val="both"/>
        <w:rPr>
          <w:rFonts w:cstheme="minorHAnsi"/>
          <w:lang w:eastAsia="et-EE"/>
        </w:rPr>
      </w:pPr>
      <w:r w:rsidRPr="008F6CE6">
        <w:rPr>
          <w:rFonts w:cstheme="minorHAnsi"/>
          <w:lang w:eastAsia="et-EE"/>
        </w:rPr>
        <w:t>Lugupidamisega</w:t>
      </w:r>
    </w:p>
    <w:p w14:paraId="023D1DD4" w14:textId="77777777" w:rsidR="00F42149" w:rsidRPr="008F6CE6" w:rsidRDefault="00F42149" w:rsidP="00F93BBB">
      <w:pPr>
        <w:spacing w:after="0" w:line="276" w:lineRule="auto"/>
        <w:jc w:val="both"/>
        <w:rPr>
          <w:rFonts w:cstheme="minorHAnsi"/>
          <w:lang w:eastAsia="et-EE"/>
        </w:rPr>
      </w:pPr>
    </w:p>
    <w:p w14:paraId="7DADF653"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Taotluse esitaja ees- ja perenimi</w:t>
      </w:r>
    </w:p>
    <w:p w14:paraId="15CFC3B8"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Ametikoht</w:t>
      </w:r>
    </w:p>
    <w:p w14:paraId="769F7D25" w14:textId="7882918B" w:rsidR="00F42149" w:rsidRPr="008F6CE6" w:rsidRDefault="00596E2C" w:rsidP="00F93BBB">
      <w:pPr>
        <w:spacing w:after="0" w:line="276" w:lineRule="auto"/>
        <w:jc w:val="both"/>
        <w:rPr>
          <w:rFonts w:cstheme="minorHAnsi"/>
          <w:lang w:eastAsia="et-EE"/>
        </w:rPr>
      </w:pPr>
      <w:r w:rsidRPr="008F6CE6">
        <w:rPr>
          <w:rFonts w:cstheme="minorHAnsi"/>
          <w:lang w:eastAsia="et-EE"/>
        </w:rPr>
        <w:t>Ettevõtte</w:t>
      </w:r>
      <w:r w:rsidR="00F42149" w:rsidRPr="008F6CE6">
        <w:rPr>
          <w:rFonts w:cstheme="minorHAnsi"/>
          <w:lang w:eastAsia="et-EE"/>
        </w:rPr>
        <w:t xml:space="preserve"> nimi</w:t>
      </w:r>
    </w:p>
    <w:p w14:paraId="2E3E2491" w14:textId="4CC5BDCA" w:rsidR="005F4A52" w:rsidRPr="008F6CE6" w:rsidRDefault="005F4A52" w:rsidP="00F93BBB">
      <w:pPr>
        <w:spacing w:after="0" w:line="276" w:lineRule="auto"/>
        <w:jc w:val="both"/>
        <w:rPr>
          <w:rFonts w:cstheme="minorHAnsi"/>
          <w:lang w:eastAsia="et-EE"/>
        </w:rPr>
      </w:pPr>
      <w:r w:rsidRPr="008F6CE6">
        <w:rPr>
          <w:rFonts w:cstheme="minorHAnsi"/>
          <w:lang w:eastAsia="et-EE"/>
        </w:rPr>
        <w:t>Kontakttelefon, e-posti aadress</w:t>
      </w:r>
    </w:p>
    <w:p w14:paraId="44168020" w14:textId="77777777" w:rsidR="005F4A52" w:rsidRPr="009B2D36" w:rsidRDefault="005F4A52" w:rsidP="00F93BBB">
      <w:pPr>
        <w:spacing w:after="0" w:line="276" w:lineRule="auto"/>
        <w:jc w:val="both"/>
        <w:rPr>
          <w:rFonts w:ascii="Arial" w:hAnsi="Arial" w:cs="Arial"/>
          <w:lang w:eastAsia="et-EE"/>
        </w:rPr>
      </w:pPr>
    </w:p>
    <w:p w14:paraId="5F90DB04" w14:textId="77777777" w:rsidR="00F42149" w:rsidRPr="009B2D36" w:rsidRDefault="00F42149" w:rsidP="00B8792A">
      <w:pPr>
        <w:spacing w:line="276" w:lineRule="auto"/>
        <w:jc w:val="both"/>
        <w:rPr>
          <w:rFonts w:ascii="Arial" w:hAnsi="Arial" w:cs="Arial"/>
          <w:lang w:eastAsia="et-EE"/>
        </w:rPr>
      </w:pPr>
    </w:p>
    <w:p w14:paraId="338E874B" w14:textId="77777777" w:rsidR="005A0C9E" w:rsidRDefault="005A0C9E" w:rsidP="00B8792A">
      <w:pPr>
        <w:spacing w:after="0" w:line="276" w:lineRule="auto"/>
        <w:jc w:val="both"/>
        <w:rPr>
          <w:rFonts w:ascii="Arial" w:hAnsi="Arial" w:cs="Arial"/>
        </w:rPr>
        <w:sectPr w:rsidR="005A0C9E"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195DE054" w14:textId="77777777" w:rsidR="00E515DE" w:rsidRDefault="00E515DE" w:rsidP="00E515DE">
      <w:pPr>
        <w:spacing w:line="276" w:lineRule="auto"/>
        <w:jc w:val="both"/>
        <w:rPr>
          <w:rFonts w:cstheme="minorHAnsi"/>
          <w:b/>
        </w:rPr>
      </w:pPr>
      <w:r w:rsidRPr="00196D20">
        <w:rPr>
          <w:rFonts w:cstheme="minorHAnsi"/>
          <w:b/>
        </w:rPr>
        <w:lastRenderedPageBreak/>
        <w:t>LISA 2: NÕUSOLEKUVORM (eesti keeles)</w:t>
      </w:r>
    </w:p>
    <w:tbl>
      <w:tblPr>
        <w:tblStyle w:val="TableGrid"/>
        <w:tblW w:w="986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56"/>
        <w:gridCol w:w="1129"/>
        <w:gridCol w:w="3395"/>
        <w:gridCol w:w="88"/>
      </w:tblGrid>
      <w:tr w:rsidR="007D6F6D" w14:paraId="28515EF2" w14:textId="77777777" w:rsidTr="00D7778B">
        <w:trPr>
          <w:trHeight w:val="1463"/>
          <w:jc w:val="right"/>
        </w:trPr>
        <w:tc>
          <w:tcPr>
            <w:tcW w:w="5256" w:type="dxa"/>
          </w:tcPr>
          <w:p w14:paraId="3F35617D" w14:textId="77777777" w:rsidR="007D6F6D" w:rsidRDefault="007D6F6D" w:rsidP="00D7778B">
            <w:pPr>
              <w:rPr>
                <w:rFonts w:cs="Arial"/>
              </w:rPr>
            </w:pPr>
          </w:p>
        </w:tc>
        <w:tc>
          <w:tcPr>
            <w:tcW w:w="4612" w:type="dxa"/>
            <w:gridSpan w:val="3"/>
          </w:tcPr>
          <w:p w14:paraId="7DE9CC0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ASUTUSESISESEKS KASUTAMISEKS</w:t>
            </w:r>
          </w:p>
          <w:p w14:paraId="0D451DA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Teabevaldaja: Kaitsevägi</w:t>
            </w:r>
          </w:p>
          <w:p w14:paraId="2F8F8C46"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Juurdepääsupiirang kehtib alates dokumendi</w:t>
            </w:r>
          </w:p>
          <w:p w14:paraId="310535E4"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koostamise kuupäevast kuni vajaduse</w:t>
            </w:r>
          </w:p>
          <w:p w14:paraId="2FF14B3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möödumiseni, kuid mitte kauem kui 75 aastat</w:t>
            </w:r>
          </w:p>
          <w:p w14:paraId="56DF393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 xml:space="preserve">Alus: </w:t>
            </w:r>
            <w:proofErr w:type="spellStart"/>
            <w:r w:rsidRPr="00200D0F">
              <w:t>AvTS</w:t>
            </w:r>
            <w:proofErr w:type="spellEnd"/>
            <w:r w:rsidRPr="00200D0F">
              <w:t xml:space="preserve"> § 35 lg 1 p 12</w:t>
            </w:r>
          </w:p>
          <w:p w14:paraId="4CA31B0B" w14:textId="77777777" w:rsidR="007D6F6D" w:rsidRDefault="007D6F6D" w:rsidP="00D7778B">
            <w:pPr>
              <w:jc w:val="right"/>
              <w:rPr>
                <w:rFonts w:cs="Arial"/>
              </w:rPr>
            </w:pPr>
          </w:p>
        </w:tc>
      </w:tr>
      <w:tr w:rsidR="007D6F6D" w:rsidRPr="00D87C80" w14:paraId="1FDD4A29" w14:textId="77777777" w:rsidTr="00D7778B">
        <w:tblPrEx>
          <w:jc w:val="left"/>
        </w:tblPrEx>
        <w:trPr>
          <w:gridAfter w:val="1"/>
          <w:wAfter w:w="88" w:type="dxa"/>
        </w:trPr>
        <w:tc>
          <w:tcPr>
            <w:tcW w:w="6385" w:type="dxa"/>
            <w:gridSpan w:val="2"/>
          </w:tcPr>
          <w:p w14:paraId="54B43D9C" w14:textId="77777777" w:rsidR="007D6F6D" w:rsidRPr="00D87C80" w:rsidRDefault="007D6F6D" w:rsidP="00D7778B">
            <w:pPr>
              <w:rPr>
                <w:rFonts w:cstheme="minorHAnsi"/>
              </w:rPr>
            </w:pPr>
          </w:p>
        </w:tc>
        <w:tc>
          <w:tcPr>
            <w:tcW w:w="3395" w:type="dxa"/>
          </w:tcPr>
          <w:p w14:paraId="21AC5F64" w14:textId="77777777" w:rsidR="007D6F6D" w:rsidRPr="00D413A5" w:rsidRDefault="007D6F6D" w:rsidP="00D7778B">
            <w:pPr>
              <w:rPr>
                <w:rFonts w:cstheme="minorHAnsi"/>
                <w:sz w:val="20"/>
                <w:szCs w:val="20"/>
              </w:rPr>
            </w:pPr>
            <w:r w:rsidRPr="00D413A5">
              <w:rPr>
                <w:rFonts w:cstheme="minorHAnsi"/>
                <w:sz w:val="20"/>
                <w:szCs w:val="20"/>
              </w:rPr>
              <w:t>KINNITATUD</w:t>
            </w:r>
          </w:p>
          <w:p w14:paraId="6CD4515F" w14:textId="77777777" w:rsidR="007D6F6D" w:rsidRPr="00D413A5" w:rsidRDefault="007D6F6D" w:rsidP="00D7778B">
            <w:pPr>
              <w:rPr>
                <w:rFonts w:cstheme="minorHAnsi"/>
                <w:sz w:val="20"/>
                <w:szCs w:val="20"/>
              </w:rPr>
            </w:pPr>
            <w:r w:rsidRPr="00D413A5">
              <w:rPr>
                <w:rFonts w:cstheme="minorHAnsi"/>
                <w:sz w:val="20"/>
                <w:szCs w:val="20"/>
              </w:rPr>
              <w:t xml:space="preserve">Kaitseväe juhataja </w:t>
            </w:r>
            <w:sdt>
              <w:sdtPr>
                <w:rPr>
                  <w:rFonts w:cstheme="minorHAnsi"/>
                  <w:sz w:val="20"/>
                  <w:szCs w:val="20"/>
                </w:rPr>
                <w:alias w:val="Dokumendi reg.kpv"/>
                <w:tag w:val="Dokregkpv"/>
                <w:id w:val="-1715336164"/>
                <w:placeholder>
                  <w:docPart w:val="F78F7BE6C81547FCAABA8CF50A1A636F"/>
                </w:placeholder>
                <w:dataBinding w:prefixMappings="xmlns:ns0='http://schemas.microsoft.com/office/2006/metadata/properties' xmlns:ns1='http://www.w3.org/2001/XMLSchema-instance' xmlns:ns2='8dae03af-b40e-403c-84f3-53ee3deee9b6' " w:xpath="/ns0:properties[1]/documentManagement[1]/ns2:Dokregkpv[1]" w:storeItemID="{62634CF0-CB7C-4DC9-B8C9-A66CA4D0682D}"/>
                <w:date w:fullDate="2026-03-23T00:00:00Z">
                  <w:dateFormat w:val="dd.MM.yyyy"/>
                  <w:lid w:val="et-EE"/>
                  <w:storeMappedDataAs w:val="dateTime"/>
                  <w:calendar w:val="gregorian"/>
                </w:date>
              </w:sdtPr>
              <w:sdtEndPr/>
              <w:sdtContent>
                <w:r w:rsidRPr="00D413A5">
                  <w:rPr>
                    <w:rFonts w:cstheme="minorHAnsi"/>
                    <w:sz w:val="20"/>
                    <w:szCs w:val="20"/>
                  </w:rPr>
                  <w:t>23.03.2026</w:t>
                </w:r>
              </w:sdtContent>
            </w:sdt>
            <w:r w:rsidRPr="00D413A5">
              <w:rPr>
                <w:rFonts w:cstheme="minorHAnsi"/>
                <w:sz w:val="20"/>
                <w:szCs w:val="20"/>
              </w:rPr>
              <w:t xml:space="preserve"> käskkirjaga nr </w:t>
            </w:r>
            <w:sdt>
              <w:sdtPr>
                <w:rPr>
                  <w:rFonts w:cstheme="minorHAnsi"/>
                  <w:sz w:val="20"/>
                  <w:szCs w:val="20"/>
                </w:rPr>
                <w:alias w:val="Dokumendi reg.nr"/>
                <w:tag w:val="Dokregnr"/>
                <w:id w:val="710456076"/>
                <w:placeholder>
                  <w:docPart w:val="7EEF3A310741443BB6FD3475F26B9B30"/>
                </w:placeholder>
                <w:dataBinding w:prefixMappings="xmlns:ns0='http://schemas.microsoft.com/office/2006/metadata/properties' xmlns:ns1='http://www.w3.org/2001/XMLSchema-instance' xmlns:ns2='8dae03af-b40e-403c-84f3-53ee3deee9b6' " w:xpath="/ns0:properties[1]/documentManagement[1]/ns2:Dokregnr[1]" w:storeItemID="{62634CF0-CB7C-4DC9-B8C9-A66CA4D0682D}"/>
                <w:text/>
              </w:sdtPr>
              <w:sdtEndPr/>
              <w:sdtContent>
                <w:r w:rsidRPr="00D413A5">
                  <w:rPr>
                    <w:rFonts w:cstheme="minorHAnsi"/>
                    <w:sz w:val="20"/>
                    <w:szCs w:val="20"/>
                  </w:rPr>
                  <w:t>0.1-3.1/26/63</w:t>
                </w:r>
              </w:sdtContent>
            </w:sdt>
          </w:p>
          <w:p w14:paraId="2842A5BF" w14:textId="77777777" w:rsidR="007D6F6D" w:rsidRPr="00D413A5" w:rsidRDefault="007D6F6D" w:rsidP="00D7778B">
            <w:pPr>
              <w:rPr>
                <w:rFonts w:cstheme="minorHAnsi"/>
                <w:sz w:val="20"/>
                <w:szCs w:val="20"/>
              </w:rPr>
            </w:pPr>
            <w:r w:rsidRPr="00D413A5">
              <w:rPr>
                <w:rFonts w:cstheme="minorHAnsi"/>
                <w:sz w:val="20"/>
                <w:szCs w:val="20"/>
              </w:rPr>
              <w:t>Lisa 2</w:t>
            </w:r>
          </w:p>
        </w:tc>
      </w:tr>
    </w:tbl>
    <w:p w14:paraId="0772BC19" w14:textId="77777777" w:rsidR="007D6F6D" w:rsidRPr="00D87C80" w:rsidRDefault="007D6F6D" w:rsidP="007D6F6D">
      <w:pPr>
        <w:spacing w:before="120" w:after="0" w:line="240" w:lineRule="auto"/>
        <w:jc w:val="center"/>
        <w:rPr>
          <w:rFonts w:cstheme="minorHAnsi"/>
          <w:b/>
          <w:bCs/>
        </w:rPr>
      </w:pPr>
      <w:r w:rsidRPr="00D87C80">
        <w:rPr>
          <w:rFonts w:cstheme="minorHAnsi"/>
          <w:b/>
          <w:bCs/>
        </w:rPr>
        <w:t>ISIKU NÕUSOLEK TAUSTAKONTROLLI TEOSTAMISEKS</w:t>
      </w:r>
    </w:p>
    <w:p w14:paraId="57A6BD35" w14:textId="77777777" w:rsidR="007D6F6D" w:rsidRPr="00D87C80" w:rsidRDefault="007D6F6D" w:rsidP="007D6F6D">
      <w:pPr>
        <w:spacing w:after="0" w:line="240" w:lineRule="auto"/>
        <w:jc w:val="both"/>
        <w:rPr>
          <w:rFonts w:cstheme="minorHAnsi"/>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D87C80" w14:paraId="792D4C1E" w14:textId="77777777" w:rsidTr="00D7778B">
        <w:tc>
          <w:tcPr>
            <w:tcW w:w="9210" w:type="dxa"/>
            <w:tcBorders>
              <w:bottom w:val="single" w:sz="4" w:space="0" w:color="auto"/>
            </w:tcBorders>
          </w:tcPr>
          <w:p w14:paraId="32B587F3" w14:textId="77777777" w:rsidR="007D6F6D" w:rsidRPr="00D87C80" w:rsidRDefault="007D6F6D" w:rsidP="00D7778B">
            <w:pPr>
              <w:jc w:val="both"/>
              <w:rPr>
                <w:rFonts w:cstheme="minorHAnsi"/>
              </w:rPr>
            </w:pPr>
          </w:p>
        </w:tc>
      </w:tr>
    </w:tbl>
    <w:p w14:paraId="59CE08BE" w14:textId="77777777" w:rsidR="007D6F6D" w:rsidRPr="00D87C80" w:rsidRDefault="007D6F6D" w:rsidP="007D6F6D">
      <w:pPr>
        <w:tabs>
          <w:tab w:val="center" w:pos="4140"/>
        </w:tabs>
        <w:spacing w:after="0" w:line="240" w:lineRule="auto"/>
        <w:jc w:val="both"/>
        <w:rPr>
          <w:rFonts w:cstheme="minorHAnsi"/>
        </w:rPr>
      </w:pPr>
      <w:r w:rsidRPr="00D87C80">
        <w:rPr>
          <w:rFonts w:cstheme="minorHAnsi"/>
        </w:rPr>
        <w:tab/>
        <w:t>(ees- ja perekonnanimi)</w:t>
      </w:r>
    </w:p>
    <w:p w14:paraId="503245F4" w14:textId="77777777" w:rsidR="007D6F6D" w:rsidRPr="00D87C80" w:rsidRDefault="007D6F6D" w:rsidP="007D6F6D">
      <w:pPr>
        <w:tabs>
          <w:tab w:val="center" w:pos="4140"/>
        </w:tabs>
        <w:spacing w:after="0" w:line="240" w:lineRule="auto"/>
        <w:jc w:val="both"/>
        <w:rPr>
          <w:rFonts w:cstheme="minorHAnsi"/>
          <w:b/>
        </w:rPr>
      </w:pPr>
      <w:r w:rsidRPr="00D87C80">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D87C80" w14:paraId="7AD6613E" w14:textId="77777777" w:rsidTr="00D7778B">
        <w:trPr>
          <w:trHeight w:val="396"/>
        </w:trPr>
        <w:tc>
          <w:tcPr>
            <w:tcW w:w="549" w:type="dxa"/>
          </w:tcPr>
          <w:p w14:paraId="33B26ED1"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F522536"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D6A67EC"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621CABD"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796B6DD4"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9614E8F"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50F973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2282B70"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A172C19"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6038EB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1865E23" w14:textId="77777777" w:rsidR="007D6F6D" w:rsidRPr="00D87C80" w:rsidRDefault="007D6F6D" w:rsidP="00D7778B">
            <w:pPr>
              <w:tabs>
                <w:tab w:val="center" w:pos="4140"/>
              </w:tabs>
              <w:spacing w:after="0" w:line="240" w:lineRule="auto"/>
              <w:jc w:val="both"/>
              <w:rPr>
                <w:rFonts w:cstheme="minorHAnsi"/>
              </w:rPr>
            </w:pPr>
          </w:p>
        </w:tc>
      </w:tr>
    </w:tbl>
    <w:p w14:paraId="0D5D8362"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578603D1"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D87C80">
        <w:rPr>
          <w:rFonts w:cstheme="minorHAnsi"/>
          <w:b/>
          <w:bCs/>
          <w:color w:val="000000"/>
        </w:rPr>
        <w:t>Luban Kaitseväel teostada minu suhtes taustakontrolli Kaitseväe korralduse seaduse (edaspidi KKS) § 41</w:t>
      </w:r>
      <w:r w:rsidRPr="00D87C80">
        <w:rPr>
          <w:rFonts w:cstheme="minorHAnsi"/>
          <w:b/>
          <w:bCs/>
          <w:color w:val="000000"/>
          <w:vertAlign w:val="superscript"/>
        </w:rPr>
        <w:t>3</w:t>
      </w:r>
      <w:r w:rsidRPr="00D87C80">
        <w:rPr>
          <w:rFonts w:cstheme="minorHAnsi"/>
          <w:b/>
          <w:bCs/>
          <w:color w:val="000000"/>
        </w:rPr>
        <w:t xml:space="preserve"> alusel ning KKS § 41⁵ sätestatud viisil käesoleva nõusoleku andmisest viie aasta jooksul.</w:t>
      </w:r>
    </w:p>
    <w:p w14:paraId="4B4D5220"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p>
    <w:p w14:paraId="7054705C"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D87C80">
        <w:rPr>
          <w:rFonts w:cstheme="minorHAnsi"/>
          <w:b/>
          <w:bCs/>
          <w:color w:val="000000"/>
          <w:lang w:eastAsia="et-EE"/>
        </w:rPr>
        <w:t>Olen teadlik, et:</w:t>
      </w:r>
    </w:p>
    <w:p w14:paraId="72677859"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BA6BD8">
        <w:rPr>
          <w:rFonts w:cstheme="minorHAnsi"/>
        </w:rPr>
        <w:t>mul on õigus keelduda nõusoleku andmisest (KKS 41</w:t>
      </w:r>
      <w:r w:rsidRPr="00BA6BD8">
        <w:rPr>
          <w:rFonts w:cstheme="minorHAnsi"/>
          <w:vertAlign w:val="superscript"/>
        </w:rPr>
        <w:t>6</w:t>
      </w:r>
      <w:r w:rsidRPr="00BA6BD8">
        <w:rPr>
          <w:rFonts w:cstheme="minorHAnsi"/>
        </w:rPr>
        <w:t xml:space="preserve"> lg 2 p 1);</w:t>
      </w:r>
    </w:p>
    <w:p w14:paraId="0680E326"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BA6BD8">
        <w:rPr>
          <w:rFonts w:cstheme="minorHAnsi"/>
        </w:rPr>
        <w:t>KKS 41</w:t>
      </w:r>
      <w:r w:rsidRPr="00BA6BD8">
        <w:rPr>
          <w:rFonts w:cstheme="minorHAnsi"/>
          <w:vertAlign w:val="superscript"/>
        </w:rPr>
        <w:t>6</w:t>
      </w:r>
      <w:r w:rsidRPr="00BA6BD8">
        <w:rPr>
          <w:rFonts w:cstheme="minorHAnsi"/>
        </w:rPr>
        <w:t xml:space="preserve"> lg 2 p 2)</w:t>
      </w:r>
      <w:r w:rsidRPr="00BA6BD8">
        <w:rPr>
          <w:rFonts w:cstheme="minorHAnsi"/>
          <w:color w:val="000000"/>
        </w:rPr>
        <w:t>;</w:t>
      </w:r>
    </w:p>
    <w:p w14:paraId="1996E32D"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taotleda minu kohta andmete kogumise või päringute tegemise lõpetamist (</w:t>
      </w:r>
      <w:r w:rsidRPr="00BA6BD8">
        <w:rPr>
          <w:rFonts w:cstheme="minorHAnsi"/>
        </w:rPr>
        <w:t>KKS 41</w:t>
      </w:r>
      <w:r w:rsidRPr="00BA6BD8">
        <w:rPr>
          <w:rFonts w:cstheme="minorHAnsi"/>
          <w:vertAlign w:val="superscript"/>
        </w:rPr>
        <w:t>6</w:t>
      </w:r>
      <w:r w:rsidRPr="00BA6BD8">
        <w:rPr>
          <w:rFonts w:cstheme="minorHAnsi"/>
        </w:rPr>
        <w:t xml:space="preserve"> lg 2 p 3)</w:t>
      </w:r>
      <w:r w:rsidRPr="00BA6BD8">
        <w:rPr>
          <w:rFonts w:cstheme="minorHAnsi"/>
          <w:color w:val="000000"/>
        </w:rPr>
        <w:t xml:space="preserve">; </w:t>
      </w:r>
    </w:p>
    <w:p w14:paraId="4C95FBEE"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lang w:eastAsia="et-EE"/>
        </w:rPr>
        <w:t xml:space="preserve">mul on õigus </w:t>
      </w:r>
      <w:r w:rsidRPr="00BA6BD8">
        <w:rPr>
          <w:rFonts w:cstheme="minorHAnsi"/>
        </w:rPr>
        <w:t>esitada minu kohta kogutud andmete kohta selgitusi (KKS 41</w:t>
      </w:r>
      <w:r w:rsidRPr="00BA6BD8">
        <w:rPr>
          <w:rFonts w:cstheme="minorHAnsi"/>
          <w:vertAlign w:val="superscript"/>
        </w:rPr>
        <w:t>6</w:t>
      </w:r>
      <w:r w:rsidRPr="00BA6BD8">
        <w:rPr>
          <w:rFonts w:cstheme="minorHAnsi"/>
        </w:rPr>
        <w:t xml:space="preserve"> lg 2 p 4);</w:t>
      </w:r>
    </w:p>
    <w:p w14:paraId="30EEB759" w14:textId="77777777" w:rsidR="007D6F6D" w:rsidRPr="00BA6BD8"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BA6BD8">
        <w:rPr>
          <w:rFonts w:cstheme="minorHAnsi"/>
        </w:rPr>
        <w:t xml:space="preserve">mul on õigus </w:t>
      </w:r>
      <w:r w:rsidRPr="00BA6BD8">
        <w:rPr>
          <w:rFonts w:cstheme="minorHAnsi"/>
          <w:color w:val="000000"/>
        </w:rPr>
        <w:t>pöörduda oma õiguste kaitseks ja § 41</w:t>
      </w:r>
      <w:r w:rsidRPr="00BA6BD8">
        <w:rPr>
          <w:rFonts w:cstheme="minorHAnsi"/>
          <w:color w:val="000000"/>
          <w:vertAlign w:val="superscript"/>
        </w:rPr>
        <w:t xml:space="preserve">5 </w:t>
      </w:r>
      <w:r w:rsidRPr="00BA6BD8">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BA6BD8">
        <w:rPr>
          <w:rFonts w:cstheme="minorHAnsi"/>
        </w:rPr>
        <w:t>KKS 41</w:t>
      </w:r>
      <w:r w:rsidRPr="00BA6BD8">
        <w:rPr>
          <w:rFonts w:cstheme="minorHAnsi"/>
          <w:vertAlign w:val="superscript"/>
        </w:rPr>
        <w:t>6</w:t>
      </w:r>
      <w:r w:rsidRPr="00BA6BD8">
        <w:rPr>
          <w:rFonts w:cstheme="minorHAnsi"/>
        </w:rPr>
        <w:t xml:space="preserve"> lg 2 p 5).</w:t>
      </w:r>
    </w:p>
    <w:bookmarkEnd w:id="4"/>
    <w:p w14:paraId="50FC9BA9" w14:textId="77777777" w:rsidR="007D6F6D" w:rsidRPr="00BA6BD8" w:rsidRDefault="007D6F6D" w:rsidP="007D6F6D">
      <w:pPr>
        <w:numPr>
          <w:ilvl w:val="0"/>
          <w:numId w:val="24"/>
        </w:numPr>
        <w:spacing w:after="60" w:line="240" w:lineRule="exact"/>
        <w:ind w:left="357" w:hanging="357"/>
        <w:jc w:val="both"/>
        <w:rPr>
          <w:rFonts w:cstheme="minorHAnsi"/>
          <w:color w:val="000000" w:themeColor="text1"/>
          <w:lang w:eastAsia="et-EE"/>
        </w:rPr>
      </w:pPr>
      <w:r w:rsidRPr="00BA6BD8">
        <w:rPr>
          <w:rFonts w:cstheme="minorHAnsi"/>
          <w:color w:val="000000"/>
          <w:lang w:eastAsia="et-EE"/>
        </w:rPr>
        <w:t>kui ma keeldun nõusoleku andmisest või taotlen andmete kogumise või päringute tegemise lõpetamist (KKS § 41</w:t>
      </w:r>
      <w:r w:rsidRPr="00BA6BD8">
        <w:rPr>
          <w:rFonts w:cstheme="minorHAnsi"/>
          <w:color w:val="000000"/>
          <w:vertAlign w:val="superscript"/>
          <w:lang w:eastAsia="et-EE"/>
        </w:rPr>
        <w:t>7</w:t>
      </w:r>
      <w:r w:rsidRPr="00BA6BD8">
        <w:rPr>
          <w:rFonts w:cstheme="minorHAnsi"/>
          <w:color w:val="000000"/>
          <w:lang w:eastAsia="et-EE"/>
        </w:rPr>
        <w:t>), siis on see minu taustakontrolli lõpetamise aluseks (KKS § 41</w:t>
      </w:r>
      <w:r w:rsidRPr="00BA6BD8">
        <w:rPr>
          <w:rFonts w:cstheme="minorHAnsi"/>
          <w:color w:val="000000"/>
          <w:vertAlign w:val="superscript"/>
          <w:lang w:eastAsia="et-EE"/>
        </w:rPr>
        <w:t>3</w:t>
      </w:r>
      <w:r w:rsidRPr="00BA6BD8">
        <w:rPr>
          <w:rFonts w:cstheme="minorHAnsi"/>
          <w:color w:val="000000"/>
          <w:lang w:eastAsia="et-EE"/>
        </w:rPr>
        <w:t>);</w:t>
      </w:r>
    </w:p>
    <w:p w14:paraId="05EC836E" w14:textId="77777777" w:rsidR="007D6F6D" w:rsidRPr="00BA6BD8" w:rsidRDefault="007D6F6D" w:rsidP="007D6F6D">
      <w:pPr>
        <w:numPr>
          <w:ilvl w:val="0"/>
          <w:numId w:val="24"/>
        </w:numPr>
        <w:spacing w:after="60" w:line="240" w:lineRule="exact"/>
        <w:ind w:left="357" w:hanging="357"/>
        <w:jc w:val="both"/>
        <w:rPr>
          <w:rFonts w:cstheme="minorHAnsi"/>
          <w:color w:val="000000"/>
        </w:rPr>
      </w:pPr>
      <w:r w:rsidRPr="00BA6BD8">
        <w:rPr>
          <w:rFonts w:cstheme="minorHAnsi"/>
          <w:color w:val="000000"/>
          <w:lang w:eastAsia="et-EE"/>
        </w:rPr>
        <w:t>Kaitsevägi võib piirata minu õigusi töödeldavate isikuandmete suhtes (KKS § 41¹⁰ lg 3 ja lg 4).</w:t>
      </w:r>
    </w:p>
    <w:p w14:paraId="5D7ACF0D" w14:textId="77777777" w:rsidR="007D6F6D" w:rsidRPr="00BA6BD8" w:rsidRDefault="007D6F6D" w:rsidP="007D6F6D">
      <w:pPr>
        <w:spacing w:after="40" w:line="240" w:lineRule="auto"/>
        <w:ind w:right="-2"/>
        <w:jc w:val="both"/>
        <w:rPr>
          <w:rFonts w:cstheme="minorHAnsi"/>
          <w:b/>
          <w:bCs/>
          <w:sz w:val="24"/>
          <w:szCs w:val="24"/>
          <w:lang w:eastAsia="et-EE"/>
        </w:rPr>
      </w:pPr>
      <w:r w:rsidRPr="00BA6BD8">
        <w:rPr>
          <w:rFonts w:cstheme="minorHAnsi"/>
          <w:b/>
          <w:bCs/>
          <w:sz w:val="24"/>
          <w:szCs w:val="24"/>
          <w:lang w:eastAsia="et-EE"/>
        </w:rPr>
        <w:t>Olen teadlik, et Kaitseväe julgeolekualal(e) (s.o. Kaitseväe laevad, lennuvahendid, sõidukid ja Kaitseväe territoorium):</w:t>
      </w:r>
    </w:p>
    <w:p w14:paraId="4B66197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viibida</w:t>
      </w:r>
      <w:r w:rsidRPr="00BA6BD8">
        <w:rPr>
          <w:rFonts w:cstheme="minorHAnsi"/>
          <w:color w:val="000000" w:themeColor="text1"/>
        </w:rPr>
        <w:t xml:space="preserve"> ilma</w:t>
      </w:r>
      <w:r w:rsidRPr="00BA6BD8">
        <w:rPr>
          <w:rFonts w:cstheme="minorHAnsi"/>
          <w:lang w:eastAsia="et-EE"/>
        </w:rPr>
        <w:t xml:space="preserve"> Kaitseväe loata (KKS § 52 lg 1);</w:t>
      </w:r>
    </w:p>
    <w:p w14:paraId="26EC9C3D" w14:textId="77777777" w:rsidR="007D6F6D" w:rsidRPr="00BA6BD8" w:rsidRDefault="007D6F6D" w:rsidP="007D6F6D">
      <w:pPr>
        <w:numPr>
          <w:ilvl w:val="0"/>
          <w:numId w:val="25"/>
        </w:numPr>
        <w:spacing w:after="60" w:line="240" w:lineRule="exact"/>
        <w:ind w:left="357" w:hanging="357"/>
        <w:jc w:val="both"/>
        <w:rPr>
          <w:rFonts w:cstheme="minorHAnsi"/>
          <w:lang w:eastAsia="et-EE"/>
        </w:rPr>
      </w:pPr>
      <w:r w:rsidRPr="00BA6BD8">
        <w:rPr>
          <w:rFonts w:cstheme="minorHAnsi"/>
          <w:lang w:eastAsia="et-EE"/>
        </w:rPr>
        <w:t>peab täitma Kaitseväes kehtivat korda ja Kaitseväe esindaja korraldusi (KKS § 52 lg 2);</w:t>
      </w:r>
    </w:p>
    <w:p w14:paraId="5E32A31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pilti või kujutist salvestada ja edastada (KKS § 56</w:t>
      </w:r>
      <w:r w:rsidRPr="00BA6BD8">
        <w:rPr>
          <w:rFonts w:cstheme="minorHAnsi"/>
          <w:vertAlign w:val="superscript"/>
          <w:lang w:eastAsia="et-EE"/>
        </w:rPr>
        <w:t>3</w:t>
      </w:r>
      <w:r w:rsidRPr="00BA6BD8">
        <w:rPr>
          <w:rFonts w:cstheme="minorHAnsi"/>
          <w:lang w:eastAsia="et-EE"/>
        </w:rPr>
        <w:t xml:space="preserve">); </w:t>
      </w:r>
    </w:p>
    <w:p w14:paraId="57A81F9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ei tohi kasutada osaliselt või täielikult automaatset või </w:t>
      </w:r>
      <w:proofErr w:type="spellStart"/>
      <w:r w:rsidRPr="00BA6BD8">
        <w:rPr>
          <w:rFonts w:cstheme="minorHAnsi"/>
          <w:lang w:eastAsia="et-EE"/>
        </w:rPr>
        <w:t>kaugjuhitavat</w:t>
      </w:r>
      <w:proofErr w:type="spellEnd"/>
      <w:r w:rsidRPr="00BA6BD8">
        <w:rPr>
          <w:rFonts w:cstheme="minorHAnsi"/>
          <w:lang w:eastAsia="et-EE"/>
        </w:rPr>
        <w:t xml:space="preserve"> sõidukit (KKS § 52 lg2, KKS § 56</w:t>
      </w:r>
      <w:r w:rsidRPr="00BA6BD8">
        <w:rPr>
          <w:rFonts w:cstheme="minorHAnsi"/>
          <w:vertAlign w:val="superscript"/>
          <w:lang w:eastAsia="et-EE"/>
        </w:rPr>
        <w:t>2</w:t>
      </w:r>
      <w:r w:rsidRPr="00BA6BD8">
        <w:rPr>
          <w:rFonts w:cstheme="minorHAnsi"/>
          <w:lang w:eastAsia="et-EE"/>
        </w:rPr>
        <w:t xml:space="preserve">);  </w:t>
      </w:r>
    </w:p>
    <w:p w14:paraId="67CFF8EE"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agressioonisümboleid (</w:t>
      </w:r>
      <w:proofErr w:type="spellStart"/>
      <w:r w:rsidRPr="00BA6BD8">
        <w:rPr>
          <w:rFonts w:cstheme="minorHAnsi"/>
          <w:lang w:eastAsia="et-EE"/>
        </w:rPr>
        <w:t>KarS</w:t>
      </w:r>
      <w:proofErr w:type="spellEnd"/>
      <w:r w:rsidRPr="00BA6BD8">
        <w:rPr>
          <w:rFonts w:cstheme="minorHAnsi"/>
          <w:lang w:eastAsia="et-EE"/>
        </w:rPr>
        <w:t xml:space="preserve"> § 151</w:t>
      </w:r>
      <w:r w:rsidRPr="00BA6BD8">
        <w:rPr>
          <w:rFonts w:cstheme="minorHAnsi"/>
          <w:vertAlign w:val="superscript"/>
          <w:lang w:eastAsia="et-EE"/>
        </w:rPr>
        <w:t>1</w:t>
      </w:r>
      <w:r w:rsidRPr="00BA6BD8">
        <w:rPr>
          <w:rFonts w:cstheme="minorHAnsi"/>
          <w:lang w:eastAsia="et-EE"/>
        </w:rPr>
        <w:t>);</w:t>
      </w:r>
    </w:p>
    <w:p w14:paraId="308DBAF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on Kaitseväel õigus teostada minu, </w:t>
      </w:r>
      <w:r w:rsidRPr="00BA6BD8">
        <w:rPr>
          <w:rFonts w:cstheme="minorHAnsi"/>
        </w:rPr>
        <w:t>minuga kaasas oleva eseme ja sõiduki</w:t>
      </w:r>
      <w:r w:rsidRPr="00BA6BD8">
        <w:rPr>
          <w:rFonts w:cstheme="minorHAnsi"/>
          <w:lang w:eastAsia="et-EE"/>
        </w:rPr>
        <w:t xml:space="preserve"> turvakontrolli (KKS § 56);</w:t>
      </w:r>
      <w:r w:rsidRPr="00BA6BD8" w:rsidDel="00B000B5">
        <w:rPr>
          <w:rFonts w:cstheme="minorHAnsi"/>
          <w:lang w:eastAsia="et-EE"/>
        </w:rPr>
        <w:t xml:space="preserve"> </w:t>
      </w:r>
    </w:p>
    <w:p w14:paraId="4849B2C0"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peab sõiduki pardakaamera olema kaetud ja video-ja helisalvestus välja lülitatud (KKS § 52 lg 2);</w:t>
      </w:r>
    </w:p>
    <w:p w14:paraId="4E5B4B9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kolmandaid isikuid ega lemmikloomi (KKS § 52 lg 2);</w:t>
      </w:r>
    </w:p>
    <w:p w14:paraId="1F70940A"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lastRenderedPageBreak/>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77777777" w:rsidR="007D6F6D" w:rsidRPr="00BA6BD8" w:rsidRDefault="007D6F6D" w:rsidP="007D6F6D">
      <w:pPr>
        <w:spacing w:after="60" w:line="240" w:lineRule="exact"/>
        <w:jc w:val="both"/>
        <w:rPr>
          <w:rFonts w:cstheme="minorHAnsi"/>
          <w:b/>
          <w:lang w:eastAsia="et-EE"/>
        </w:rPr>
      </w:pPr>
      <w:r w:rsidRPr="00BA6BD8">
        <w:rPr>
          <w:rFonts w:cstheme="minorHAnsi"/>
          <w:b/>
          <w:lang w:eastAsia="et-EE"/>
        </w:rPr>
        <w:t>Olen teadlik, et ma ei tohi avaldada mulle teatavaks saanud riigi- ja ärisaladust, salastatud välisteavet, Kaitseväe teenistujate perekonna- ja eraelulisi andmeid ning muud Kaitseväega seotud teavet ilma Kaitseväe kirjaliku loata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D87C80" w14:paraId="584A0CB7" w14:textId="77777777" w:rsidTr="00D7778B">
        <w:trPr>
          <w:trHeight w:val="283"/>
          <w:jc w:val="center"/>
        </w:trPr>
        <w:tc>
          <w:tcPr>
            <w:tcW w:w="3969" w:type="dxa"/>
            <w:tcBorders>
              <w:top w:val="nil"/>
              <w:left w:val="nil"/>
              <w:bottom w:val="single" w:sz="4" w:space="0" w:color="auto"/>
              <w:right w:val="nil"/>
            </w:tcBorders>
          </w:tcPr>
          <w:p w14:paraId="2CCDDAF1" w14:textId="77777777" w:rsidR="007D6F6D" w:rsidRPr="00D87C80" w:rsidRDefault="007D6F6D" w:rsidP="00D7778B">
            <w:pPr>
              <w:jc w:val="both"/>
              <w:rPr>
                <w:rFonts w:cstheme="minorHAnsi"/>
              </w:rPr>
            </w:pPr>
          </w:p>
        </w:tc>
        <w:tc>
          <w:tcPr>
            <w:tcW w:w="454" w:type="dxa"/>
          </w:tcPr>
          <w:p w14:paraId="70550845" w14:textId="77777777" w:rsidR="007D6F6D" w:rsidRPr="00D87C80" w:rsidRDefault="007D6F6D" w:rsidP="00D7778B">
            <w:pPr>
              <w:jc w:val="both"/>
              <w:rPr>
                <w:rFonts w:cstheme="minorHAnsi"/>
              </w:rPr>
            </w:pPr>
          </w:p>
        </w:tc>
        <w:tc>
          <w:tcPr>
            <w:tcW w:w="3969" w:type="dxa"/>
            <w:tcBorders>
              <w:top w:val="nil"/>
              <w:left w:val="nil"/>
              <w:bottom w:val="single" w:sz="4" w:space="0" w:color="auto"/>
              <w:right w:val="nil"/>
            </w:tcBorders>
          </w:tcPr>
          <w:p w14:paraId="092B2C2A" w14:textId="77777777" w:rsidR="007D6F6D" w:rsidRPr="00D87C80" w:rsidRDefault="007D6F6D" w:rsidP="00D7778B">
            <w:pPr>
              <w:jc w:val="both"/>
              <w:rPr>
                <w:rFonts w:cstheme="minorHAnsi"/>
              </w:rPr>
            </w:pPr>
          </w:p>
        </w:tc>
      </w:tr>
      <w:tr w:rsidR="007D6F6D" w:rsidRPr="00D87C80" w14:paraId="04E58EBF" w14:textId="77777777" w:rsidTr="00D7778B">
        <w:trPr>
          <w:jc w:val="center"/>
        </w:trPr>
        <w:tc>
          <w:tcPr>
            <w:tcW w:w="3969" w:type="dxa"/>
            <w:tcBorders>
              <w:top w:val="single" w:sz="4" w:space="0" w:color="auto"/>
              <w:left w:val="nil"/>
              <w:bottom w:val="nil"/>
              <w:right w:val="nil"/>
            </w:tcBorders>
            <w:hideMark/>
          </w:tcPr>
          <w:p w14:paraId="2BD6B0EF" w14:textId="77777777" w:rsidR="007D6F6D" w:rsidRPr="00D87C80" w:rsidRDefault="007D6F6D" w:rsidP="00D7778B">
            <w:pPr>
              <w:jc w:val="both"/>
              <w:rPr>
                <w:rFonts w:cstheme="minorHAnsi"/>
              </w:rPr>
            </w:pPr>
            <w:r w:rsidRPr="00D87C80">
              <w:rPr>
                <w:rFonts w:cstheme="minorHAnsi"/>
              </w:rPr>
              <w:t>(päev, kuu, aasta)</w:t>
            </w:r>
          </w:p>
        </w:tc>
        <w:tc>
          <w:tcPr>
            <w:tcW w:w="454" w:type="dxa"/>
          </w:tcPr>
          <w:p w14:paraId="664E7C3E" w14:textId="77777777" w:rsidR="007D6F6D" w:rsidRPr="00D87C80" w:rsidRDefault="007D6F6D" w:rsidP="00D7778B">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D87C80" w:rsidRDefault="007D6F6D" w:rsidP="00D7778B">
            <w:pPr>
              <w:jc w:val="both"/>
              <w:rPr>
                <w:rFonts w:cstheme="minorHAnsi"/>
              </w:rPr>
            </w:pPr>
            <w:r w:rsidRPr="00D87C80">
              <w:rPr>
                <w:rFonts w:cstheme="minorHAnsi"/>
              </w:rPr>
              <w:t>[ allkirjastatud digitaalselt ]</w:t>
            </w:r>
            <w:r w:rsidRPr="00D87C80">
              <w:rPr>
                <w:rStyle w:val="FootnoteReference"/>
                <w:rFonts w:cstheme="minorHAnsi"/>
              </w:rPr>
              <w:footnoteReference w:id="4"/>
            </w:r>
            <w:r w:rsidRPr="00D87C80">
              <w:rPr>
                <w:rFonts w:cstheme="minorHAnsi"/>
              </w:rPr>
              <w:t xml:space="preserve"> </w:t>
            </w:r>
          </w:p>
        </w:tc>
      </w:tr>
    </w:tbl>
    <w:p w14:paraId="75A1DEAB" w14:textId="77777777" w:rsidR="007D6F6D" w:rsidRPr="00D87C80" w:rsidRDefault="007D6F6D" w:rsidP="007D6F6D">
      <w:pPr>
        <w:spacing w:after="0" w:line="240" w:lineRule="auto"/>
        <w:jc w:val="both"/>
        <w:rPr>
          <w:rFonts w:cstheme="minorHAnsi"/>
        </w:rPr>
      </w:pPr>
    </w:p>
    <w:p w14:paraId="0FC868E6" w14:textId="77777777" w:rsidR="007D6F6D" w:rsidRDefault="007D6F6D" w:rsidP="007D6F6D">
      <w:pPr>
        <w:rPr>
          <w:rFonts w:ascii="Arial" w:hAnsi="Arial" w:cs="Arial"/>
          <w:b/>
        </w:rPr>
      </w:pPr>
    </w:p>
    <w:p w14:paraId="2D5B4BCF" w14:textId="77777777" w:rsidR="00644330" w:rsidRPr="00644330" w:rsidRDefault="00644330" w:rsidP="00644330">
      <w:pPr>
        <w:rPr>
          <w:rFonts w:ascii="Arial" w:hAnsi="Arial" w:cs="Arial"/>
        </w:rPr>
      </w:pPr>
    </w:p>
    <w:p w14:paraId="733F6D28" w14:textId="77777777" w:rsidR="00644330" w:rsidRPr="00644330" w:rsidRDefault="00644330" w:rsidP="00644330">
      <w:pPr>
        <w:rPr>
          <w:rFonts w:ascii="Arial" w:hAnsi="Arial" w:cs="Arial"/>
        </w:rPr>
      </w:pPr>
    </w:p>
    <w:p w14:paraId="66DAAF87" w14:textId="77777777" w:rsidR="00644330" w:rsidRPr="00644330" w:rsidRDefault="00644330" w:rsidP="00644330">
      <w:pPr>
        <w:rPr>
          <w:rFonts w:ascii="Arial" w:hAnsi="Arial" w:cs="Arial"/>
        </w:rPr>
      </w:pPr>
    </w:p>
    <w:p w14:paraId="25E8F113" w14:textId="77777777" w:rsidR="00644330" w:rsidRPr="00644330" w:rsidRDefault="00644330" w:rsidP="00644330">
      <w:pPr>
        <w:rPr>
          <w:rFonts w:ascii="Arial" w:hAnsi="Arial" w:cs="Arial"/>
        </w:rPr>
      </w:pPr>
    </w:p>
    <w:p w14:paraId="50B97217" w14:textId="77777777" w:rsidR="00644330" w:rsidRPr="00644330" w:rsidRDefault="00644330" w:rsidP="00644330">
      <w:pPr>
        <w:rPr>
          <w:rFonts w:ascii="Arial" w:hAnsi="Arial" w:cs="Arial"/>
        </w:rPr>
      </w:pPr>
    </w:p>
    <w:p w14:paraId="37BB436B" w14:textId="507CA22C" w:rsidR="00644330" w:rsidRDefault="00644330" w:rsidP="00644330">
      <w:pPr>
        <w:tabs>
          <w:tab w:val="left" w:pos="6340"/>
        </w:tabs>
        <w:rPr>
          <w:rFonts w:ascii="Arial" w:hAnsi="Arial" w:cs="Arial"/>
          <w:b/>
        </w:rPr>
      </w:pPr>
      <w:r>
        <w:rPr>
          <w:rFonts w:ascii="Arial" w:hAnsi="Arial" w:cs="Arial"/>
          <w:b/>
        </w:rPr>
        <w:tab/>
      </w:r>
    </w:p>
    <w:p w14:paraId="23A1EB37" w14:textId="15895488" w:rsidR="00644330" w:rsidRPr="00644330" w:rsidRDefault="00644330" w:rsidP="00644330">
      <w:pPr>
        <w:tabs>
          <w:tab w:val="left" w:pos="6340"/>
        </w:tabs>
        <w:rPr>
          <w:rFonts w:ascii="Arial" w:hAnsi="Arial" w:cs="Arial"/>
        </w:rPr>
        <w:sectPr w:rsidR="00644330" w:rsidRPr="00644330" w:rsidSect="00F93BBB">
          <w:headerReference w:type="default" r:id="rId23"/>
          <w:footerReference w:type="default" r:id="rId24"/>
          <w:headerReference w:type="first" r:id="rId25"/>
          <w:footerReference w:type="first" r:id="rId26"/>
          <w:pgSz w:w="11906" w:h="16838"/>
          <w:pgMar w:top="1417" w:right="991" w:bottom="1417" w:left="1417" w:header="708" w:footer="708" w:gutter="0"/>
          <w:cols w:space="708"/>
          <w:titlePg/>
          <w:docGrid w:linePitch="360"/>
        </w:sectPr>
      </w:pPr>
      <w:r>
        <w:rPr>
          <w:rFonts w:ascii="Arial" w:hAnsi="Arial" w:cs="Arial"/>
        </w:rPr>
        <w:tab/>
      </w:r>
    </w:p>
    <w:p w14:paraId="3002626F" w14:textId="3DD538CF" w:rsidR="0095405C" w:rsidRDefault="00542C34" w:rsidP="0095405C">
      <w:pPr>
        <w:spacing w:line="276" w:lineRule="auto"/>
        <w:jc w:val="both"/>
        <w:rPr>
          <w:rFonts w:cstheme="minorHAnsi"/>
          <w:b/>
        </w:rPr>
      </w:pPr>
      <w:r w:rsidRPr="00775246">
        <w:rPr>
          <w:rFonts w:cstheme="minorHAnsi"/>
          <w:b/>
        </w:rPr>
        <w:lastRenderedPageBreak/>
        <w:t xml:space="preserve">LISA </w:t>
      </w:r>
      <w:r w:rsidR="00143DC3" w:rsidRPr="00775246">
        <w:rPr>
          <w:rFonts w:cstheme="minorHAnsi"/>
          <w:b/>
        </w:rPr>
        <w:t>3</w:t>
      </w:r>
      <w:r w:rsidRPr="00775246">
        <w:rPr>
          <w:rFonts w:cstheme="minorHAnsi"/>
          <w:b/>
        </w:rPr>
        <w:t>:</w:t>
      </w:r>
      <w:r w:rsidR="001125A8" w:rsidRPr="00775246">
        <w:rPr>
          <w:rFonts w:cstheme="minorHAnsi"/>
          <w:b/>
        </w:rPr>
        <w:t xml:space="preserve"> </w:t>
      </w:r>
      <w:r w:rsidRPr="00775246">
        <w:rPr>
          <w:rFonts w:cstheme="minorHAnsi"/>
          <w:b/>
        </w:rPr>
        <w:t>NÕUSOLEKUVORM (</w:t>
      </w:r>
      <w:r w:rsidR="001125A8" w:rsidRPr="00775246">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14:paraId="3C680D47" w14:textId="77777777" w:rsidTr="00D7778B">
        <w:trPr>
          <w:trHeight w:val="1463"/>
          <w:jc w:val="right"/>
        </w:trPr>
        <w:tc>
          <w:tcPr>
            <w:tcW w:w="4820" w:type="dxa"/>
          </w:tcPr>
          <w:p w14:paraId="61DF90D7" w14:textId="77777777" w:rsidR="007158AF" w:rsidRDefault="007158AF" w:rsidP="00D7778B">
            <w:pPr>
              <w:rPr>
                <w:rFonts w:cs="Arial"/>
              </w:rPr>
            </w:pPr>
          </w:p>
          <w:p w14:paraId="2E341914" w14:textId="77777777" w:rsidR="001B4A6A" w:rsidRDefault="001B4A6A" w:rsidP="00D7778B">
            <w:pPr>
              <w:rPr>
                <w:rFonts w:cs="Arial"/>
              </w:rPr>
            </w:pPr>
          </w:p>
        </w:tc>
        <w:tc>
          <w:tcPr>
            <w:tcW w:w="4612" w:type="dxa"/>
          </w:tcPr>
          <w:p w14:paraId="1FB2D442" w14:textId="77777777" w:rsidR="007158AF" w:rsidRPr="004D01CA" w:rsidRDefault="007158AF" w:rsidP="00D7778B">
            <w:pPr>
              <w:jc w:val="right"/>
              <w:rPr>
                <w:rFonts w:eastAsia="Calibri" w:cs="Arial"/>
                <w:sz w:val="18"/>
                <w:szCs w:val="18"/>
                <w:lang w:val="en-GB" w:eastAsia="zh-CN"/>
              </w:rPr>
            </w:pPr>
            <w:r w:rsidRPr="004D01CA">
              <w:rPr>
                <w:rFonts w:eastAsia="Calibri" w:cs="Arial"/>
                <w:b/>
                <w:bCs/>
                <w:sz w:val="18"/>
                <w:szCs w:val="18"/>
                <w:lang w:val="en-GB" w:eastAsia="zh-CN"/>
              </w:rPr>
              <w:t>FOR OFFICIAL USE ONLY</w:t>
            </w:r>
          </w:p>
          <w:p w14:paraId="2A85A019" w14:textId="77777777" w:rsidR="007158AF" w:rsidRPr="004D01CA" w:rsidRDefault="007158AF" w:rsidP="00D7778B">
            <w:pPr>
              <w:jc w:val="right"/>
              <w:rPr>
                <w:rFonts w:eastAsia="Calibri" w:cs="Arial"/>
                <w:sz w:val="18"/>
                <w:szCs w:val="18"/>
                <w:lang w:val="en-GB" w:eastAsia="et-EE"/>
              </w:rPr>
            </w:pPr>
            <w:r w:rsidRPr="004D01CA">
              <w:rPr>
                <w:rFonts w:eastAsia="Calibri" w:cs="Arial"/>
                <w:b/>
                <w:bCs/>
                <w:sz w:val="18"/>
                <w:szCs w:val="18"/>
                <w:lang w:val="en-GB" w:eastAsia="zh-CN"/>
              </w:rPr>
              <w:t xml:space="preserve">Information owner: </w:t>
            </w:r>
            <w:r>
              <w:rPr>
                <w:rFonts w:eastAsia="Calibri" w:cs="Arial"/>
                <w:b/>
                <w:bCs/>
                <w:sz w:val="18"/>
                <w:szCs w:val="18"/>
                <w:lang w:val="en-GB" w:eastAsia="zh-CN"/>
              </w:rPr>
              <w:t>ESTONIAN DEFENCE FORCES</w:t>
            </w:r>
          </w:p>
          <w:p w14:paraId="635BBACB" w14:textId="77777777" w:rsidR="007158AF" w:rsidRPr="004D01CA" w:rsidRDefault="007158AF" w:rsidP="00D7778B">
            <w:pPr>
              <w:jc w:val="right"/>
              <w:rPr>
                <w:rFonts w:eastAsia="Calibri" w:cs="Arial"/>
                <w:sz w:val="18"/>
                <w:szCs w:val="18"/>
                <w:lang w:val="en-GB" w:eastAsia="et-EE"/>
              </w:rPr>
            </w:pPr>
            <w:r>
              <w:rPr>
                <w:rFonts w:eastAsia="Calibri" w:cs="Arial"/>
                <w:sz w:val="18"/>
                <w:szCs w:val="18"/>
                <w:lang w:val="en-GB" w:eastAsia="zh-CN"/>
              </w:rPr>
              <w:t>Restrictions on access to information were enforced when this document</w:t>
            </w:r>
            <w:r w:rsidRPr="004D01CA">
              <w:rPr>
                <w:rFonts w:eastAsia="Calibri" w:cs="Arial"/>
                <w:sz w:val="18"/>
                <w:szCs w:val="18"/>
                <w:lang w:val="en-GB" w:eastAsia="zh-CN"/>
              </w:rPr>
              <w:t xml:space="preserve"> </w:t>
            </w:r>
            <w:r>
              <w:rPr>
                <w:rFonts w:eastAsia="Calibri" w:cs="Arial"/>
                <w:sz w:val="18"/>
                <w:szCs w:val="18"/>
                <w:lang w:val="en-GB" w:eastAsia="zh-CN"/>
              </w:rPr>
              <w:t>was created and are valid as long as necessary but no longer than</w:t>
            </w:r>
            <w:r w:rsidRPr="004D01CA">
              <w:rPr>
                <w:rFonts w:eastAsia="Calibri" w:cs="Arial"/>
                <w:sz w:val="18"/>
                <w:szCs w:val="18"/>
                <w:lang w:val="en-GB" w:eastAsia="zh-CN"/>
              </w:rPr>
              <w:t xml:space="preserve"> </w:t>
            </w:r>
            <w:r w:rsidRPr="004D01CA">
              <w:rPr>
                <w:rFonts w:eastAsia="Calibri" w:cs="Arial"/>
                <w:sz w:val="18"/>
                <w:szCs w:val="18"/>
                <w:lang w:val="en-GB" w:eastAsia="et-EE"/>
              </w:rPr>
              <w:t xml:space="preserve">75 </w:t>
            </w:r>
            <w:r>
              <w:rPr>
                <w:rFonts w:eastAsia="Calibri" w:cs="Arial"/>
                <w:sz w:val="18"/>
                <w:szCs w:val="18"/>
                <w:lang w:val="en-GB" w:eastAsia="et-EE"/>
              </w:rPr>
              <w:t>years</w:t>
            </w:r>
            <w:r w:rsidRPr="004D01CA">
              <w:rPr>
                <w:rFonts w:eastAsia="Calibri" w:cs="Arial"/>
                <w:sz w:val="18"/>
                <w:szCs w:val="18"/>
                <w:lang w:val="en-GB" w:eastAsia="et-EE"/>
              </w:rPr>
              <w:t xml:space="preserve">  </w:t>
            </w:r>
          </w:p>
          <w:p w14:paraId="5119E42C" w14:textId="77777777" w:rsidR="007158AF" w:rsidRPr="004D01CA" w:rsidRDefault="007158AF" w:rsidP="00D7778B">
            <w:pPr>
              <w:jc w:val="right"/>
              <w:rPr>
                <w:rFonts w:eastAsia="Calibri" w:cs="Arial"/>
                <w:sz w:val="18"/>
                <w:szCs w:val="18"/>
                <w:lang w:val="en-GB" w:eastAsia="zh-CN"/>
              </w:rPr>
            </w:pPr>
            <w:r>
              <w:rPr>
                <w:rFonts w:eastAsia="Calibri" w:cs="Arial"/>
                <w:sz w:val="18"/>
                <w:szCs w:val="18"/>
                <w:lang w:val="en-GB" w:eastAsia="zh-CN"/>
              </w:rPr>
              <w:t>Legal grounds</w:t>
            </w:r>
            <w:r w:rsidRPr="004D01CA">
              <w:rPr>
                <w:rFonts w:eastAsia="Calibri" w:cs="Arial"/>
                <w:sz w:val="18"/>
                <w:szCs w:val="18"/>
                <w:lang w:val="en-GB" w:eastAsia="zh-CN"/>
              </w:rPr>
              <w:t xml:space="preserve">: </w:t>
            </w:r>
            <w:r>
              <w:rPr>
                <w:rFonts w:eastAsia="Calibri" w:cs="Arial"/>
                <w:sz w:val="18"/>
                <w:szCs w:val="18"/>
                <w:lang w:val="en-GB" w:eastAsia="zh-CN"/>
              </w:rPr>
              <w:t>Public Information Act clause</w:t>
            </w:r>
            <w:r w:rsidRPr="004D01CA">
              <w:rPr>
                <w:rFonts w:eastAsia="Calibri" w:cs="Arial"/>
                <w:sz w:val="18"/>
                <w:szCs w:val="18"/>
                <w:lang w:val="en-GB" w:eastAsia="zh-CN"/>
              </w:rPr>
              <w:t xml:space="preserve"> 3</w:t>
            </w:r>
            <w:r>
              <w:rPr>
                <w:rFonts w:eastAsia="Calibri" w:cs="Arial"/>
                <w:sz w:val="18"/>
                <w:szCs w:val="18"/>
                <w:lang w:val="en-GB" w:eastAsia="zh-CN"/>
              </w:rPr>
              <w:t>5</w:t>
            </w:r>
            <w:r w:rsidRPr="004D01CA">
              <w:rPr>
                <w:rFonts w:eastAsia="Calibri" w:cs="Arial"/>
                <w:sz w:val="18"/>
                <w:szCs w:val="18"/>
                <w:lang w:val="en-GB" w:eastAsia="zh-CN"/>
              </w:rPr>
              <w:t xml:space="preserve"> </w:t>
            </w:r>
            <w:r>
              <w:rPr>
                <w:rFonts w:eastAsia="Calibri" w:cs="Arial"/>
                <w:sz w:val="18"/>
                <w:szCs w:val="18"/>
                <w:lang w:val="en-GB" w:eastAsia="zh-CN"/>
              </w:rPr>
              <w:t>(</w:t>
            </w:r>
            <w:r w:rsidRPr="004D01CA">
              <w:rPr>
                <w:rFonts w:eastAsia="Calibri" w:cs="Arial"/>
                <w:sz w:val="18"/>
                <w:szCs w:val="18"/>
                <w:lang w:val="en-GB" w:eastAsia="zh-CN"/>
              </w:rPr>
              <w:t>1</w:t>
            </w:r>
            <w:r>
              <w:rPr>
                <w:rFonts w:eastAsia="Calibri" w:cs="Arial"/>
                <w:sz w:val="18"/>
                <w:szCs w:val="18"/>
                <w:lang w:val="en-GB" w:eastAsia="zh-CN"/>
              </w:rPr>
              <w:t>)</w:t>
            </w:r>
            <w:r w:rsidRPr="004D01CA">
              <w:rPr>
                <w:rFonts w:eastAsia="Calibri" w:cs="Arial"/>
                <w:sz w:val="18"/>
                <w:szCs w:val="18"/>
                <w:lang w:val="en-GB" w:eastAsia="zh-CN"/>
              </w:rPr>
              <w:t xml:space="preserve"> 12</w:t>
            </w:r>
            <w:r>
              <w:rPr>
                <w:rFonts w:eastAsia="Calibri" w:cs="Arial"/>
                <w:sz w:val="18"/>
                <w:szCs w:val="18"/>
                <w:lang w:val="en-GB" w:eastAsia="zh-CN"/>
              </w:rPr>
              <w:t>)</w:t>
            </w:r>
          </w:p>
          <w:p w14:paraId="6953516F" w14:textId="77777777" w:rsidR="007158AF" w:rsidRDefault="007158AF" w:rsidP="00D7778B">
            <w:pPr>
              <w:jc w:val="right"/>
              <w:rPr>
                <w:rFonts w:cs="Arial"/>
              </w:rPr>
            </w:pPr>
          </w:p>
        </w:tc>
      </w:tr>
    </w:tbl>
    <w:p w14:paraId="7ED24397" w14:textId="77777777" w:rsidR="007158AF"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14:paraId="1C85DB7D" w14:textId="77777777" w:rsidTr="00D7778B">
        <w:tc>
          <w:tcPr>
            <w:tcW w:w="5949" w:type="dxa"/>
          </w:tcPr>
          <w:p w14:paraId="63780026" w14:textId="77777777" w:rsidR="007158AF" w:rsidRDefault="007158AF" w:rsidP="00D7778B">
            <w:pPr>
              <w:rPr>
                <w:rFonts w:cs="Arial"/>
              </w:rPr>
            </w:pPr>
          </w:p>
        </w:tc>
        <w:tc>
          <w:tcPr>
            <w:tcW w:w="3395" w:type="dxa"/>
          </w:tcPr>
          <w:p w14:paraId="0DAA9B3B" w14:textId="77777777" w:rsidR="007158AF" w:rsidRDefault="007158AF" w:rsidP="00D7778B">
            <w:pPr>
              <w:rPr>
                <w:rFonts w:cs="Arial"/>
              </w:rPr>
            </w:pPr>
            <w:proofErr w:type="spellStart"/>
            <w:r>
              <w:rPr>
                <w:rFonts w:cs="Arial"/>
              </w:rPr>
              <w:t>Annex</w:t>
            </w:r>
            <w:proofErr w:type="spellEnd"/>
            <w:r>
              <w:rPr>
                <w:rFonts w:cs="Arial"/>
              </w:rPr>
              <w:t xml:space="preserve"> 3</w:t>
            </w:r>
          </w:p>
          <w:p w14:paraId="6511EFB6" w14:textId="77777777" w:rsidR="007158AF" w:rsidRDefault="007158AF" w:rsidP="00D7778B">
            <w:pPr>
              <w:rPr>
                <w:rFonts w:cs="Arial"/>
              </w:rPr>
            </w:pPr>
          </w:p>
          <w:p w14:paraId="7C260BAE" w14:textId="77777777" w:rsidR="007158AF" w:rsidRDefault="007158AF" w:rsidP="00D7778B">
            <w:pPr>
              <w:rPr>
                <w:rFonts w:cs="Arial"/>
              </w:rPr>
            </w:pPr>
            <w:r>
              <w:rPr>
                <w:rFonts w:cs="Arial"/>
              </w:rPr>
              <w:t>APPROVED</w:t>
            </w:r>
          </w:p>
          <w:p w14:paraId="5A9B07FF" w14:textId="77777777" w:rsidR="007158AF" w:rsidRDefault="007158AF" w:rsidP="00D7778B">
            <w:pPr>
              <w:rPr>
                <w:rFonts w:cs="Arial"/>
              </w:rPr>
            </w:pPr>
          </w:p>
          <w:p w14:paraId="088EB029" w14:textId="77777777" w:rsidR="007158AF" w:rsidRPr="00931A0E" w:rsidRDefault="007158AF" w:rsidP="00D7778B">
            <w:pPr>
              <w:rPr>
                <w:rFonts w:cs="Arial"/>
              </w:rPr>
            </w:pPr>
            <w:proofErr w:type="spellStart"/>
            <w:r>
              <w:rPr>
                <w:rFonts w:cs="Arial"/>
              </w:rPr>
              <w:t>With</w:t>
            </w:r>
            <w:proofErr w:type="spellEnd"/>
            <w:r>
              <w:rPr>
                <w:rFonts w:cs="Arial"/>
              </w:rPr>
              <w:t xml:space="preserve"> </w:t>
            </w:r>
            <w:proofErr w:type="spellStart"/>
            <w:r>
              <w:rPr>
                <w:rFonts w:cs="Arial"/>
              </w:rPr>
              <w:t>the</w:t>
            </w:r>
            <w:proofErr w:type="spellEnd"/>
            <w:r>
              <w:rPr>
                <w:rFonts w:cs="Arial"/>
              </w:rPr>
              <w:t xml:space="preserv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Pr>
                    <w:rFonts w:cs="Arial"/>
                  </w:rPr>
                  <w:t>23.03.2026</w:t>
                </w:r>
              </w:sdtContent>
            </w:sdt>
            <w:r>
              <w:rPr>
                <w:rFonts w:cs="Arial"/>
              </w:rPr>
              <w:t xml:space="preserve"> </w:t>
            </w:r>
            <w:proofErr w:type="spellStart"/>
            <w:r>
              <w:rPr>
                <w:rFonts w:cs="Arial"/>
              </w:rPr>
              <w:t>Directive</w:t>
            </w:r>
            <w:proofErr w:type="spellEnd"/>
            <w:r w:rsidRPr="00931A0E">
              <w:rPr>
                <w:rFonts w:cs="Arial"/>
              </w:rPr>
              <w:t xml:space="preserve"> </w:t>
            </w:r>
            <w:r>
              <w:rPr>
                <w:rFonts w:cs="Arial"/>
              </w:rPr>
              <w:t>o</w:t>
            </w:r>
            <w:r w:rsidRPr="00931A0E">
              <w:rPr>
                <w:rFonts w:cs="Arial"/>
              </w:rPr>
              <w:t xml:space="preserve">f </w:t>
            </w:r>
            <w:proofErr w:type="spellStart"/>
            <w:r w:rsidRPr="00931A0E">
              <w:rPr>
                <w:rFonts w:cs="Arial"/>
              </w:rPr>
              <w:t>the</w:t>
            </w:r>
            <w:proofErr w:type="spellEnd"/>
            <w:r w:rsidRPr="00931A0E">
              <w:rPr>
                <w:rFonts w:cs="Arial"/>
              </w:rPr>
              <w:t xml:space="preserve"> </w:t>
            </w:r>
            <w:proofErr w:type="spellStart"/>
            <w:r w:rsidRPr="00931A0E">
              <w:rPr>
                <w:rFonts w:cs="Arial"/>
              </w:rPr>
              <w:t>Commander</w:t>
            </w:r>
            <w:proofErr w:type="spellEnd"/>
            <w:r w:rsidRPr="00931A0E">
              <w:rPr>
                <w:rFonts w:cs="Arial"/>
              </w:rPr>
              <w:t xml:space="preserve"> of </w:t>
            </w:r>
            <w:proofErr w:type="spellStart"/>
            <w:r>
              <w:rPr>
                <w:rFonts w:cs="Arial"/>
              </w:rPr>
              <w:t>the</w:t>
            </w:r>
            <w:proofErr w:type="spellEnd"/>
            <w:r>
              <w:rPr>
                <w:rFonts w:cs="Arial"/>
              </w:rPr>
              <w:t xml:space="preserve"> </w:t>
            </w:r>
            <w:r w:rsidRPr="00931A0E">
              <w:rPr>
                <w:rFonts w:cs="Arial"/>
              </w:rPr>
              <w:t xml:space="preserve">Estonian </w:t>
            </w:r>
            <w:proofErr w:type="spellStart"/>
            <w:r w:rsidRPr="00931A0E">
              <w:rPr>
                <w:rFonts w:cs="Arial"/>
              </w:rPr>
              <w:t>Defence</w:t>
            </w:r>
            <w:proofErr w:type="spellEnd"/>
            <w:r w:rsidRPr="00931A0E">
              <w:rPr>
                <w:rFonts w:cs="Arial"/>
              </w:rPr>
              <w:t xml:space="preserve"> </w:t>
            </w:r>
            <w:proofErr w:type="spellStart"/>
            <w:r w:rsidRPr="00931A0E">
              <w:rPr>
                <w:rFonts w:cs="Arial"/>
              </w:rPr>
              <w:t>Forces</w:t>
            </w:r>
            <w:proofErr w:type="spellEnd"/>
          </w:p>
          <w:p w14:paraId="6508C54C" w14:textId="77777777" w:rsidR="007158AF" w:rsidRDefault="007158AF" w:rsidP="00D7778B">
            <w:pPr>
              <w:rPr>
                <w:rFonts w:cs="Arial"/>
              </w:rPr>
            </w:pPr>
            <w:r>
              <w:rPr>
                <w:rFonts w:cs="Arial"/>
              </w:rPr>
              <w:t>No</w:t>
            </w:r>
            <w:r w:rsidRPr="00931A0E">
              <w:rPr>
                <w:rFonts w:cs="Arial"/>
              </w:rPr>
              <w:t xml:space="preserve">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Pr>
                    <w:rFonts w:cs="Arial"/>
                  </w:rPr>
                  <w:t>0.1-3.1/26/63</w:t>
                </w:r>
              </w:sdtContent>
            </w:sdt>
          </w:p>
        </w:tc>
      </w:tr>
    </w:tbl>
    <w:p w14:paraId="56420CF2" w14:textId="77777777" w:rsidR="007158AF" w:rsidRDefault="007158AF" w:rsidP="007158AF">
      <w:pPr>
        <w:spacing w:after="0" w:line="240" w:lineRule="auto"/>
        <w:rPr>
          <w:rFonts w:cs="Arial"/>
        </w:rPr>
      </w:pPr>
    </w:p>
    <w:p w14:paraId="3EF78524" w14:textId="77777777" w:rsidR="007158AF" w:rsidRPr="004D01CA" w:rsidRDefault="007158AF" w:rsidP="007158AF">
      <w:pPr>
        <w:spacing w:after="0" w:line="240" w:lineRule="auto"/>
        <w:jc w:val="center"/>
        <w:rPr>
          <w:rFonts w:cs="Arial"/>
          <w:b/>
          <w:bCs/>
          <w:lang w:val="en-GB"/>
        </w:rPr>
      </w:pPr>
      <w:r>
        <w:rPr>
          <w:rFonts w:cs="Arial"/>
          <w:b/>
          <w:bCs/>
          <w:lang w:val="en-GB"/>
        </w:rPr>
        <w:t>AUTHORISATION FOR BACKGROUND CHECK</w:t>
      </w:r>
    </w:p>
    <w:p w14:paraId="38BB9F21" w14:textId="77777777" w:rsidR="007158AF" w:rsidRPr="004D01CA"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4D01CA" w14:paraId="43840331" w14:textId="77777777" w:rsidTr="00D7778B">
        <w:tc>
          <w:tcPr>
            <w:tcW w:w="9210" w:type="dxa"/>
            <w:tcBorders>
              <w:bottom w:val="single" w:sz="4" w:space="0" w:color="auto"/>
            </w:tcBorders>
          </w:tcPr>
          <w:p w14:paraId="10D481CB" w14:textId="77777777" w:rsidR="007158AF" w:rsidRPr="004D01CA" w:rsidRDefault="007158AF" w:rsidP="00D7778B">
            <w:pPr>
              <w:jc w:val="both"/>
              <w:rPr>
                <w:rFonts w:cs="Arial"/>
                <w:lang w:val="en-GB"/>
              </w:rPr>
            </w:pPr>
          </w:p>
        </w:tc>
      </w:tr>
    </w:tbl>
    <w:p w14:paraId="3A7B3C5A" w14:textId="77777777" w:rsidR="007158AF" w:rsidRPr="004D01CA" w:rsidRDefault="007158AF" w:rsidP="007158AF">
      <w:pPr>
        <w:tabs>
          <w:tab w:val="center" w:pos="4140"/>
        </w:tabs>
        <w:spacing w:after="0" w:line="240" w:lineRule="auto"/>
        <w:jc w:val="both"/>
        <w:rPr>
          <w:rFonts w:cs="Arial"/>
          <w:sz w:val="18"/>
          <w:szCs w:val="18"/>
          <w:lang w:val="en-GB"/>
        </w:rPr>
      </w:pPr>
      <w:r w:rsidRPr="004D01CA">
        <w:rPr>
          <w:rFonts w:cs="Arial"/>
          <w:lang w:val="en-GB"/>
        </w:rPr>
        <w:tab/>
      </w:r>
      <w:r w:rsidRPr="004D01CA">
        <w:rPr>
          <w:rFonts w:cs="Arial"/>
          <w:sz w:val="18"/>
          <w:szCs w:val="18"/>
          <w:lang w:val="en-GB"/>
        </w:rPr>
        <w:t>(</w:t>
      </w:r>
      <w:r>
        <w:rPr>
          <w:rFonts w:cs="Arial"/>
          <w:sz w:val="18"/>
          <w:szCs w:val="18"/>
          <w:lang w:val="en-GB"/>
        </w:rPr>
        <w:t>first and last name</w:t>
      </w:r>
      <w:r w:rsidRPr="004D01CA">
        <w:rPr>
          <w:rFonts w:cs="Arial"/>
          <w:sz w:val="18"/>
          <w:szCs w:val="18"/>
          <w:lang w:val="en-GB"/>
        </w:rPr>
        <w:t>)</w:t>
      </w:r>
    </w:p>
    <w:p w14:paraId="24C72276" w14:textId="77777777" w:rsidR="007158AF" w:rsidRPr="004D01CA" w:rsidRDefault="007158AF" w:rsidP="007158AF">
      <w:pPr>
        <w:tabs>
          <w:tab w:val="center" w:pos="4140"/>
        </w:tabs>
        <w:spacing w:after="0" w:line="240" w:lineRule="auto"/>
        <w:jc w:val="both"/>
        <w:rPr>
          <w:rFonts w:cs="Arial"/>
          <w:b/>
          <w:lang w:val="en-GB"/>
        </w:rPr>
      </w:pPr>
      <w:r>
        <w:rPr>
          <w:rFonts w:cs="Arial"/>
          <w:b/>
          <w:lang w:val="en-GB"/>
        </w:rPr>
        <w:t>Personal identification code</w:t>
      </w:r>
      <w:r w:rsidRPr="004D01CA">
        <w:rPr>
          <w:rFonts w:cs="Arial"/>
          <w:b/>
          <w:lang w:val="en-GB"/>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4D01CA" w14:paraId="7A391C07" w14:textId="77777777" w:rsidTr="00D7778B">
        <w:trPr>
          <w:trHeight w:val="512"/>
        </w:trPr>
        <w:tc>
          <w:tcPr>
            <w:tcW w:w="538" w:type="dxa"/>
          </w:tcPr>
          <w:p w14:paraId="0681D393"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D9E658D"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00AAA014"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CCBC8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0CB46E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16D02F9"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E17D8D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3E7AD01"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59E4D4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AACDA3A"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143CC408" w14:textId="77777777" w:rsidR="007158AF" w:rsidRPr="004D01CA" w:rsidRDefault="007158AF" w:rsidP="00D7778B">
            <w:pPr>
              <w:tabs>
                <w:tab w:val="center" w:pos="4140"/>
              </w:tabs>
              <w:spacing w:after="0" w:line="240" w:lineRule="auto"/>
              <w:jc w:val="both"/>
              <w:rPr>
                <w:rFonts w:cs="Arial"/>
                <w:lang w:val="en-GB"/>
              </w:rPr>
            </w:pPr>
          </w:p>
        </w:tc>
      </w:tr>
    </w:tbl>
    <w:p w14:paraId="7BF5306D"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561B50">
        <w:rPr>
          <w:rFonts w:cs="Arial"/>
          <w:b/>
          <w:bCs/>
          <w:color w:val="000000"/>
          <w:lang w:val="en-GB"/>
        </w:rPr>
        <w:t>I hereby authorise the Estonian Defence Forces to perform a background check on me in accordance with section 41</w:t>
      </w:r>
      <w:r w:rsidRPr="00561B50">
        <w:rPr>
          <w:rFonts w:cs="Arial"/>
          <w:b/>
          <w:bCs/>
          <w:color w:val="000000"/>
          <w:vertAlign w:val="superscript"/>
          <w:lang w:val="en-GB"/>
        </w:rPr>
        <w:t>3</w:t>
      </w:r>
      <w:r w:rsidRPr="00561B50">
        <w:rPr>
          <w:rFonts w:cs="Arial"/>
          <w:b/>
          <w:bCs/>
          <w:color w:val="000000"/>
          <w:lang w:val="en-GB"/>
        </w:rPr>
        <w:t xml:space="preserve"> of the Estonian Defence Forces Organisation Act and in the manner specified in section 41</w:t>
      </w:r>
      <w:r w:rsidRPr="00561B50">
        <w:rPr>
          <w:rFonts w:cs="Arial"/>
          <w:b/>
          <w:bCs/>
          <w:color w:val="000000"/>
          <w:vertAlign w:val="superscript"/>
          <w:lang w:val="en-GB"/>
        </w:rPr>
        <w:t>5</w:t>
      </w:r>
      <w:r w:rsidRPr="00561B50">
        <w:rPr>
          <w:rFonts w:cs="Arial"/>
          <w:b/>
          <w:bCs/>
          <w:color w:val="000000"/>
          <w:lang w:val="en-GB"/>
        </w:rPr>
        <w:t xml:space="preserve"> of the Estonian Defence Forces Organisation Act during five years as of my authorisation.</w:t>
      </w:r>
    </w:p>
    <w:p w14:paraId="753C340C"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561B50">
        <w:rPr>
          <w:rFonts w:cs="Arial"/>
          <w:b/>
          <w:bCs/>
          <w:color w:val="000000"/>
          <w:lang w:val="en-GB" w:eastAsia="et-EE"/>
        </w:rPr>
        <w:t>I am aware of the following conditions.</w:t>
      </w:r>
    </w:p>
    <w:p w14:paraId="6B4583B6"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refuse authorisation (clause 41</w:t>
      </w:r>
      <w:r w:rsidRPr="00561B50">
        <w:rPr>
          <w:rFonts w:cstheme="minorHAnsi"/>
          <w:vertAlign w:val="superscript"/>
          <w:lang w:val="en-GB"/>
        </w:rPr>
        <w:t>6</w:t>
      </w:r>
      <w:r w:rsidRPr="00561B50">
        <w:rPr>
          <w:rFonts w:cstheme="minorHAnsi"/>
          <w:lang w:val="en-GB"/>
        </w:rPr>
        <w:t xml:space="preserve"> (2) 1) of the Estonian Defence Forces Organisation Act).</w:t>
      </w:r>
    </w:p>
    <w:p w14:paraId="64DACF28"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561B50">
        <w:rPr>
          <w:rFonts w:cstheme="minorHAnsi"/>
          <w:color w:val="000000"/>
          <w:vertAlign w:val="superscript"/>
          <w:lang w:val="en-GB"/>
        </w:rPr>
        <w:t>6</w:t>
      </w:r>
      <w:r w:rsidRPr="00561B50">
        <w:rPr>
          <w:rFonts w:cstheme="minorHAnsi"/>
          <w:color w:val="000000"/>
          <w:lang w:val="en-GB"/>
        </w:rPr>
        <w:t xml:space="preserve"> (2) 2) </w:t>
      </w:r>
      <w:r w:rsidRPr="00561B50">
        <w:rPr>
          <w:rFonts w:cstheme="minorHAnsi"/>
          <w:lang w:val="en-GB"/>
        </w:rPr>
        <w:t>of the Estonian Defence Forces Organisation Act).</w:t>
      </w:r>
    </w:p>
    <w:p w14:paraId="394A1D0E"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request the termination of data collection and inquiries about me (clause 41</w:t>
      </w:r>
      <w:r w:rsidRPr="00561B50">
        <w:rPr>
          <w:rFonts w:cstheme="minorHAnsi"/>
          <w:color w:val="000000"/>
          <w:vertAlign w:val="superscript"/>
          <w:lang w:val="en-GB"/>
        </w:rPr>
        <w:t>6</w:t>
      </w:r>
      <w:r w:rsidRPr="00561B50">
        <w:rPr>
          <w:rFonts w:cstheme="minorHAnsi"/>
          <w:color w:val="000000"/>
          <w:lang w:val="en-GB"/>
        </w:rPr>
        <w:t xml:space="preserve"> (2) 3) </w:t>
      </w:r>
      <w:r w:rsidRPr="00561B50">
        <w:rPr>
          <w:rFonts w:cstheme="minorHAnsi"/>
          <w:lang w:val="en-GB"/>
        </w:rPr>
        <w:t>of the Estonian Defence Forces Organisation Act).</w:t>
      </w:r>
    </w:p>
    <w:p w14:paraId="6B496EA9"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lang w:val="en-GB"/>
        </w:rPr>
        <w:t>I have the right to provide explanations about the information collected about me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4) </w:t>
      </w:r>
      <w:r w:rsidRPr="00561B50">
        <w:rPr>
          <w:rFonts w:cstheme="minorHAnsi"/>
          <w:lang w:val="en-GB"/>
        </w:rPr>
        <w:t>of the Estonian Defence Forces Organisation Act).</w:t>
      </w:r>
    </w:p>
    <w:p w14:paraId="7B273BA8" w14:textId="77777777" w:rsidR="007158AF" w:rsidRPr="00561B50"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561B50">
        <w:rPr>
          <w:rFonts w:cstheme="minorHAnsi"/>
          <w:vertAlign w:val="superscript"/>
          <w:lang w:val="en-GB"/>
        </w:rPr>
        <w:t>5</w:t>
      </w:r>
      <w:r w:rsidRPr="00561B50">
        <w:rPr>
          <w:rFonts w:cstheme="minorHAnsi"/>
          <w:lang w:val="en-GB"/>
        </w:rPr>
        <w:t xml:space="preserve"> to confirm whether the principles of protecting my basic rights and freedoms, and the code of good administration behaviour were followed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5) </w:t>
      </w:r>
      <w:r w:rsidRPr="00561B50">
        <w:rPr>
          <w:rFonts w:cstheme="minorHAnsi"/>
          <w:lang w:val="en-GB"/>
        </w:rPr>
        <w:t>of the Estonian Defence Forces Organisation Act).</w:t>
      </w:r>
    </w:p>
    <w:p w14:paraId="2B289C63" w14:textId="77777777" w:rsidR="007158AF" w:rsidRPr="00561B50" w:rsidRDefault="007158AF" w:rsidP="007E3A4D">
      <w:pPr>
        <w:numPr>
          <w:ilvl w:val="0"/>
          <w:numId w:val="26"/>
        </w:numPr>
        <w:spacing w:after="60" w:line="240" w:lineRule="exact"/>
        <w:ind w:left="426"/>
        <w:jc w:val="both"/>
        <w:rPr>
          <w:rFonts w:cstheme="minorHAnsi"/>
          <w:color w:val="000000" w:themeColor="text1"/>
          <w:lang w:val="en-GB" w:eastAsia="et-EE"/>
        </w:rPr>
      </w:pPr>
      <w:r w:rsidRPr="00561B50">
        <w:rPr>
          <w:rFonts w:cstheme="minorHAnsi"/>
          <w:color w:val="000000"/>
          <w:lang w:val="en-GB" w:eastAsia="et-EE"/>
        </w:rPr>
        <w:t>If I refuse authorisation or request that data collection and inquiries were terminated (</w:t>
      </w:r>
      <w:r w:rsidRPr="00561B50">
        <w:rPr>
          <w:rFonts w:cstheme="minorHAnsi"/>
          <w:color w:val="000000"/>
          <w:lang w:val="en-GB"/>
        </w:rPr>
        <w:t>section 41</w:t>
      </w:r>
      <w:r w:rsidRPr="00561B50">
        <w:rPr>
          <w:rFonts w:cstheme="minorHAnsi"/>
          <w:color w:val="000000"/>
          <w:vertAlign w:val="superscript"/>
          <w:lang w:val="en-GB"/>
        </w:rPr>
        <w:t>7</w:t>
      </w:r>
      <w:r w:rsidRPr="00561B50">
        <w:rPr>
          <w:rFonts w:cstheme="minorHAnsi"/>
          <w:color w:val="000000"/>
          <w:lang w:val="en-GB"/>
        </w:rPr>
        <w:t xml:space="preserve"> </w:t>
      </w:r>
      <w:r w:rsidRPr="00561B50">
        <w:rPr>
          <w:rFonts w:cstheme="minorHAnsi"/>
          <w:lang w:val="en-GB"/>
        </w:rPr>
        <w:t>of the Estonian Defence Forces Organisation Act), it serves as the basis to end my background check (</w:t>
      </w:r>
      <w:r w:rsidRPr="00561B50">
        <w:rPr>
          <w:rFonts w:cstheme="minorHAnsi"/>
          <w:color w:val="000000"/>
          <w:lang w:val="en-GB"/>
        </w:rPr>
        <w:t>section 41</w:t>
      </w:r>
      <w:r w:rsidRPr="00561B50">
        <w:rPr>
          <w:rFonts w:cstheme="minorHAnsi"/>
          <w:color w:val="000000"/>
          <w:vertAlign w:val="superscript"/>
          <w:lang w:val="en-GB"/>
        </w:rPr>
        <w:t>3</w:t>
      </w:r>
      <w:r w:rsidRPr="00561B50">
        <w:rPr>
          <w:rFonts w:cstheme="minorHAnsi"/>
          <w:color w:val="000000"/>
          <w:lang w:val="en-GB"/>
        </w:rPr>
        <w:t xml:space="preserve"> </w:t>
      </w:r>
      <w:r w:rsidRPr="00561B50">
        <w:rPr>
          <w:rFonts w:cstheme="minorHAnsi"/>
          <w:lang w:val="en-GB"/>
        </w:rPr>
        <w:t>of the Estonian Defence Forces Organisation Act).</w:t>
      </w:r>
    </w:p>
    <w:p w14:paraId="50043B49" w14:textId="77777777" w:rsidR="007158AF" w:rsidRPr="00561B50" w:rsidRDefault="007158AF" w:rsidP="007E3A4D">
      <w:pPr>
        <w:numPr>
          <w:ilvl w:val="0"/>
          <w:numId w:val="26"/>
        </w:numPr>
        <w:spacing w:after="60" w:line="240" w:lineRule="exact"/>
        <w:ind w:left="426"/>
        <w:jc w:val="both"/>
        <w:rPr>
          <w:rFonts w:cstheme="minorHAnsi"/>
          <w:color w:val="000000"/>
          <w:lang w:val="en-GB"/>
        </w:rPr>
      </w:pPr>
      <w:r w:rsidRPr="00561B50">
        <w:rPr>
          <w:rFonts w:cstheme="minorHAnsi"/>
          <w:color w:val="000000"/>
          <w:lang w:val="en-GB" w:eastAsia="et-EE"/>
        </w:rPr>
        <w:t>The Estonian Defence Forces may restrict my rights to the personal data being processed (</w:t>
      </w:r>
      <w:r w:rsidRPr="00561B50">
        <w:rPr>
          <w:rFonts w:cstheme="minorHAnsi"/>
          <w:color w:val="000000"/>
          <w:lang w:val="en-GB"/>
        </w:rPr>
        <w:t>subsections 41</w:t>
      </w:r>
      <w:r w:rsidRPr="00561B50">
        <w:rPr>
          <w:rFonts w:cstheme="minorHAnsi"/>
          <w:color w:val="000000"/>
          <w:vertAlign w:val="superscript"/>
          <w:lang w:val="en-GB"/>
        </w:rPr>
        <w:t>10</w:t>
      </w:r>
      <w:r w:rsidRPr="00561B50">
        <w:rPr>
          <w:rFonts w:cstheme="minorHAnsi"/>
          <w:color w:val="000000"/>
          <w:lang w:val="en-GB"/>
        </w:rPr>
        <w:t xml:space="preserve"> (3) and (4) </w:t>
      </w:r>
      <w:r w:rsidRPr="00561B50">
        <w:rPr>
          <w:rFonts w:cstheme="minorHAnsi"/>
          <w:lang w:val="en-GB"/>
        </w:rPr>
        <w:t>of the Estonian Defence Forces Organisation Act).</w:t>
      </w:r>
    </w:p>
    <w:p w14:paraId="5F357570" w14:textId="77777777" w:rsidR="001B4A6A" w:rsidRDefault="001B4A6A" w:rsidP="007E3A4D">
      <w:pPr>
        <w:spacing w:after="40"/>
        <w:ind w:left="426"/>
        <w:jc w:val="both"/>
        <w:rPr>
          <w:rFonts w:cstheme="minorHAnsi"/>
          <w:sz w:val="20"/>
          <w:szCs w:val="20"/>
          <w:lang w:val="en-GB"/>
        </w:rPr>
        <w:sectPr w:rsidR="001B4A6A"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9D43EF" w:rsidRDefault="007158AF" w:rsidP="008D141E">
      <w:pPr>
        <w:spacing w:after="40" w:line="240" w:lineRule="auto"/>
        <w:ind w:right="1134"/>
        <w:jc w:val="both"/>
        <w:rPr>
          <w:rFonts w:cstheme="minorHAnsi"/>
          <w:b/>
          <w:bCs/>
          <w:lang w:val="en-GB" w:eastAsia="et-EE"/>
        </w:rPr>
      </w:pPr>
      <w:r w:rsidRPr="009D43EF">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Staying on the restricted area is not allowed without the permission of the Estonian Defence Forces (EDF) (</w:t>
      </w:r>
      <w:r w:rsidRPr="009D43EF">
        <w:rPr>
          <w:rFonts w:cstheme="minorHAnsi"/>
          <w:color w:val="000000"/>
          <w:lang w:val="en-GB"/>
        </w:rPr>
        <w:t xml:space="preserve">subsection 52 (1) </w:t>
      </w:r>
      <w:r w:rsidRPr="009D43EF">
        <w:rPr>
          <w:rFonts w:cstheme="minorHAnsi"/>
          <w:lang w:val="en-GB"/>
        </w:rPr>
        <w:t>of the Estonian Defence Forces Organisation Act).</w:t>
      </w:r>
    </w:p>
    <w:p w14:paraId="28E605E3"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Each person on the restricted area must follow the procedures in force in the Estonian Defence Forces and the orders given by a representative of the EDF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7C8D1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take pictures or other images on the restricted area, or forward such pictures or images (</w:t>
      </w:r>
      <w:r w:rsidRPr="009D43EF">
        <w:rPr>
          <w:rFonts w:cstheme="minorHAnsi"/>
          <w:color w:val="000000"/>
          <w:lang w:val="en-GB"/>
        </w:rPr>
        <w:t>section 56</w:t>
      </w:r>
      <w:r w:rsidRPr="009D43EF">
        <w:rPr>
          <w:rFonts w:cstheme="minorHAnsi"/>
          <w:color w:val="000000"/>
          <w:vertAlign w:val="superscript"/>
          <w:lang w:val="en-GB"/>
        </w:rPr>
        <w:t>3</w:t>
      </w:r>
      <w:r w:rsidRPr="009D43EF">
        <w:rPr>
          <w:rFonts w:cstheme="minorHAnsi"/>
          <w:color w:val="000000"/>
          <w:lang w:val="en-GB"/>
        </w:rPr>
        <w:t xml:space="preserve"> </w:t>
      </w:r>
      <w:r w:rsidRPr="009D43EF">
        <w:rPr>
          <w:rFonts w:cstheme="minorHAnsi"/>
          <w:lang w:val="en-GB"/>
        </w:rPr>
        <w:t>of the Estonian Defence Forces Organisation Act).</w:t>
      </w:r>
    </w:p>
    <w:p w14:paraId="143C701D"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use partially or entirely automatic or remote-controlled devices on the restricted area (</w:t>
      </w:r>
      <w:r w:rsidRPr="009D43EF">
        <w:rPr>
          <w:rFonts w:cstheme="minorHAnsi"/>
          <w:color w:val="000000"/>
          <w:lang w:val="en-GB"/>
        </w:rPr>
        <w:t>section 56</w:t>
      </w:r>
      <w:r w:rsidRPr="009D43EF">
        <w:rPr>
          <w:rFonts w:cstheme="minorHAnsi"/>
          <w:color w:val="000000"/>
          <w:vertAlign w:val="superscript"/>
          <w:lang w:val="en-GB"/>
        </w:rPr>
        <w:t>2</w:t>
      </w:r>
      <w:r w:rsidRPr="009D43EF">
        <w:rPr>
          <w:rFonts w:cstheme="minorHAnsi"/>
          <w:color w:val="000000"/>
          <w:lang w:val="en-GB"/>
        </w:rPr>
        <w:t xml:space="preserve"> </w:t>
      </w:r>
      <w:r w:rsidRPr="009D43EF">
        <w:rPr>
          <w:rFonts w:cstheme="minorHAnsi"/>
          <w:lang w:val="en-GB"/>
        </w:rPr>
        <w:t>of the Estonian Defence Forces Organisation Act).</w:t>
      </w:r>
    </w:p>
    <w:p w14:paraId="6DA5BF15"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display symbols of aggression on the restricted area (section 151</w:t>
      </w:r>
      <w:r w:rsidRPr="009D43EF">
        <w:rPr>
          <w:rFonts w:cstheme="minorHAnsi"/>
          <w:vertAlign w:val="superscript"/>
          <w:lang w:val="en-GB" w:eastAsia="et-EE"/>
        </w:rPr>
        <w:t>1</w:t>
      </w:r>
      <w:r w:rsidRPr="009D43EF">
        <w:rPr>
          <w:rFonts w:cstheme="minorHAnsi"/>
          <w:lang w:val="en-GB" w:eastAsia="et-EE"/>
        </w:rPr>
        <w:t xml:space="preserve"> of the Penal Code).</w:t>
      </w:r>
    </w:p>
    <w:p w14:paraId="0AA06B77"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Estonian Defence Forces has a right to perform a security check on any person, personal item or vehicle on the restricted area (</w:t>
      </w:r>
      <w:r w:rsidRPr="009D43EF">
        <w:rPr>
          <w:rFonts w:cstheme="minorHAnsi"/>
          <w:color w:val="000000"/>
          <w:lang w:val="en-GB"/>
        </w:rPr>
        <w:t xml:space="preserve">section 56 </w:t>
      </w:r>
      <w:r w:rsidRPr="009D43EF">
        <w:rPr>
          <w:rFonts w:cstheme="minorHAnsi"/>
          <w:lang w:val="en-GB"/>
        </w:rPr>
        <w:t>of the Estonian Defence Forces Organisation Act).</w:t>
      </w:r>
    </w:p>
    <w:p w14:paraId="474757D2"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board camera of a vehicle must be covered and any video and sound recording devices shut off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700F7D8"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third persons or pets to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30EA2B"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eastAsia="Arial" w:cstheme="minorHAnsi"/>
          <w:lang w:val="en-GB" w:eastAsia="et-EE"/>
        </w:rPr>
        <w:t>It is not allowed to bring or use alcohol, narcotic or psychotropic substances, nor be under the influence of such substances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3E943F26"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5847723D" w14:textId="77777777" w:rsidR="007158AF" w:rsidRPr="009D43EF" w:rsidRDefault="007158AF" w:rsidP="008D141E">
      <w:pPr>
        <w:pStyle w:val="ListParagraph"/>
        <w:numPr>
          <w:ilvl w:val="0"/>
          <w:numId w:val="27"/>
        </w:numPr>
        <w:spacing w:after="60" w:line="240" w:lineRule="exact"/>
        <w:ind w:left="426"/>
        <w:jc w:val="both"/>
        <w:rPr>
          <w:rFonts w:cstheme="minorHAnsi"/>
          <w:lang w:val="en-GB"/>
        </w:rPr>
      </w:pPr>
      <w:r w:rsidRPr="009D43EF">
        <w:rPr>
          <w:rFonts w:cstheme="minorHAnsi"/>
          <w:lang w:val="en-GB" w:eastAsia="et-EE"/>
        </w:rPr>
        <w:t>It is not allowed to disclose to any third persons the information made available to a person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47F67B68" w14:textId="77777777" w:rsidR="007158AF" w:rsidRPr="004D01CA"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4D01CA" w14:paraId="39111B45" w14:textId="77777777" w:rsidTr="00D7778B">
        <w:trPr>
          <w:trHeight w:val="283"/>
          <w:jc w:val="center"/>
        </w:trPr>
        <w:tc>
          <w:tcPr>
            <w:tcW w:w="3969" w:type="dxa"/>
            <w:tcBorders>
              <w:top w:val="nil"/>
              <w:left w:val="nil"/>
              <w:bottom w:val="single" w:sz="4" w:space="0" w:color="auto"/>
              <w:right w:val="nil"/>
            </w:tcBorders>
          </w:tcPr>
          <w:p w14:paraId="55E9182D" w14:textId="77777777" w:rsidR="007158AF" w:rsidRPr="004D01CA" w:rsidRDefault="007158AF" w:rsidP="00D7778B">
            <w:pPr>
              <w:jc w:val="both"/>
              <w:rPr>
                <w:rFonts w:cs="Arial"/>
                <w:lang w:val="en-GB"/>
              </w:rPr>
            </w:pPr>
          </w:p>
        </w:tc>
        <w:tc>
          <w:tcPr>
            <w:tcW w:w="454" w:type="dxa"/>
          </w:tcPr>
          <w:p w14:paraId="6A51568E" w14:textId="77777777" w:rsidR="007158AF" w:rsidRPr="004D01CA" w:rsidRDefault="007158AF" w:rsidP="00D7778B">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4D01CA" w:rsidRDefault="007158AF" w:rsidP="00D7778B">
            <w:pPr>
              <w:jc w:val="both"/>
              <w:rPr>
                <w:rFonts w:cs="Arial"/>
                <w:lang w:val="en-GB"/>
              </w:rPr>
            </w:pPr>
          </w:p>
        </w:tc>
      </w:tr>
      <w:tr w:rsidR="007158AF" w:rsidRPr="004D01CA" w14:paraId="65BEAA23" w14:textId="77777777" w:rsidTr="00D7778B">
        <w:trPr>
          <w:jc w:val="center"/>
        </w:trPr>
        <w:tc>
          <w:tcPr>
            <w:tcW w:w="3969" w:type="dxa"/>
            <w:tcBorders>
              <w:top w:val="single" w:sz="4" w:space="0" w:color="auto"/>
              <w:left w:val="nil"/>
              <w:bottom w:val="nil"/>
              <w:right w:val="nil"/>
            </w:tcBorders>
            <w:hideMark/>
          </w:tcPr>
          <w:p w14:paraId="604FEDC5" w14:textId="77777777" w:rsidR="007158AF" w:rsidRPr="004D01CA" w:rsidRDefault="007158AF" w:rsidP="00D7778B">
            <w:pPr>
              <w:jc w:val="both"/>
              <w:rPr>
                <w:rFonts w:cs="Arial"/>
                <w:lang w:val="en-GB"/>
              </w:rPr>
            </w:pPr>
            <w:r w:rsidRPr="004D01CA">
              <w:rPr>
                <w:rFonts w:cs="Arial"/>
                <w:lang w:val="en-GB"/>
              </w:rPr>
              <w:t>(</w:t>
            </w:r>
            <w:r>
              <w:rPr>
                <w:rFonts w:cs="Arial"/>
                <w:lang w:val="en-GB"/>
              </w:rPr>
              <w:t>day</w:t>
            </w:r>
            <w:r w:rsidRPr="004D01CA">
              <w:rPr>
                <w:rFonts w:cs="Arial"/>
                <w:lang w:val="en-GB"/>
              </w:rPr>
              <w:t xml:space="preserve">, </w:t>
            </w:r>
            <w:r>
              <w:rPr>
                <w:rFonts w:cs="Arial"/>
                <w:lang w:val="en-GB"/>
              </w:rPr>
              <w:t>month</w:t>
            </w:r>
            <w:r w:rsidRPr="004D01CA">
              <w:rPr>
                <w:rFonts w:cs="Arial"/>
                <w:lang w:val="en-GB"/>
              </w:rPr>
              <w:t xml:space="preserve">, </w:t>
            </w:r>
            <w:r>
              <w:rPr>
                <w:rFonts w:cs="Arial"/>
                <w:lang w:val="en-GB"/>
              </w:rPr>
              <w:t>year</w:t>
            </w:r>
            <w:r w:rsidRPr="004D01CA">
              <w:rPr>
                <w:rFonts w:cs="Arial"/>
                <w:lang w:val="en-GB"/>
              </w:rPr>
              <w:t>)</w:t>
            </w:r>
          </w:p>
        </w:tc>
        <w:tc>
          <w:tcPr>
            <w:tcW w:w="454" w:type="dxa"/>
          </w:tcPr>
          <w:p w14:paraId="7561983F" w14:textId="77777777" w:rsidR="007158AF" w:rsidRPr="004D01CA" w:rsidRDefault="007158AF" w:rsidP="00D7778B">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4D01CA" w:rsidRDefault="007158AF" w:rsidP="00D7778B">
            <w:pPr>
              <w:jc w:val="both"/>
              <w:rPr>
                <w:rFonts w:cs="Arial"/>
                <w:lang w:val="en-GB"/>
              </w:rPr>
            </w:pPr>
            <w:r w:rsidRPr="004D01CA">
              <w:rPr>
                <w:rFonts w:cs="Arial"/>
                <w:lang w:val="en-GB"/>
              </w:rPr>
              <w:t xml:space="preserve">[ </w:t>
            </w:r>
            <w:r>
              <w:rPr>
                <w:rFonts w:cs="Arial"/>
                <w:lang w:val="en-GB"/>
              </w:rPr>
              <w:t xml:space="preserve">signed </w:t>
            </w:r>
            <w:proofErr w:type="gramStart"/>
            <w:r>
              <w:rPr>
                <w:rFonts w:cs="Arial"/>
                <w:lang w:val="en-GB"/>
              </w:rPr>
              <w:t>digitally</w:t>
            </w:r>
            <w:r w:rsidRPr="004D01CA">
              <w:rPr>
                <w:rFonts w:cs="Arial"/>
                <w:lang w:val="en-GB"/>
              </w:rPr>
              <w:t xml:space="preserve"> ]</w:t>
            </w:r>
            <w:proofErr w:type="gramEnd"/>
            <w:r w:rsidRPr="004D01CA">
              <w:rPr>
                <w:rStyle w:val="FootnoteReference"/>
                <w:rFonts w:cs="Arial"/>
                <w:lang w:val="en-GB"/>
              </w:rPr>
              <w:footnoteReference w:id="5"/>
            </w:r>
            <w:r w:rsidRPr="004D01CA">
              <w:rPr>
                <w:rFonts w:cs="Arial"/>
                <w:lang w:val="en-GB"/>
              </w:rPr>
              <w:t xml:space="preserve"> </w:t>
            </w:r>
          </w:p>
        </w:tc>
      </w:tr>
    </w:tbl>
    <w:p w14:paraId="5E91DBAD" w14:textId="77777777" w:rsidR="007158AF" w:rsidRDefault="007158AF" w:rsidP="007158AF">
      <w:pPr>
        <w:spacing w:after="0" w:line="240" w:lineRule="auto"/>
        <w:rPr>
          <w:rFonts w:cs="Arial"/>
        </w:rPr>
      </w:pPr>
    </w:p>
    <w:p w14:paraId="64CF38EE" w14:textId="77777777" w:rsidR="0095405C" w:rsidRDefault="0095405C" w:rsidP="0095405C">
      <w:pPr>
        <w:spacing w:line="276" w:lineRule="auto"/>
        <w:jc w:val="both"/>
        <w:rPr>
          <w:rFonts w:ascii="Arial" w:hAnsi="Arial" w:cs="Arial"/>
          <w:b/>
        </w:rPr>
      </w:pPr>
    </w:p>
    <w:p w14:paraId="38EACE13" w14:textId="77777777" w:rsidR="003F76D9" w:rsidRDefault="003F76D9" w:rsidP="0095405C">
      <w:pPr>
        <w:spacing w:line="276" w:lineRule="auto"/>
        <w:jc w:val="both"/>
        <w:rPr>
          <w:rFonts w:ascii="Arial" w:hAnsi="Arial" w:cs="Arial"/>
          <w:b/>
        </w:rPr>
        <w:sectPr w:rsidR="003F76D9"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775246" w:rsidRDefault="00E0570D" w:rsidP="00B8792A">
      <w:pPr>
        <w:spacing w:after="0" w:line="276" w:lineRule="auto"/>
        <w:jc w:val="both"/>
        <w:rPr>
          <w:rFonts w:cstheme="minorHAnsi"/>
          <w:b/>
        </w:rPr>
      </w:pPr>
      <w:r w:rsidRPr="00775246">
        <w:rPr>
          <w:rFonts w:cstheme="minorHAnsi"/>
          <w:b/>
        </w:rPr>
        <w:lastRenderedPageBreak/>
        <w:t xml:space="preserve">LISA </w:t>
      </w:r>
      <w:r w:rsidR="006153D6" w:rsidRPr="00775246">
        <w:rPr>
          <w:rFonts w:cstheme="minorHAnsi"/>
          <w:b/>
        </w:rPr>
        <w:t xml:space="preserve">4: Näidis </w:t>
      </w:r>
      <w:r w:rsidR="005F4A52" w:rsidRPr="00775246">
        <w:rPr>
          <w:rFonts w:cstheme="minorHAnsi"/>
          <w:b/>
          <w:bCs/>
          <w:u w:val="single"/>
        </w:rPr>
        <w:t>S</w:t>
      </w:r>
      <w:r w:rsidR="006153D6" w:rsidRPr="00775246">
        <w:rPr>
          <w:rFonts w:cstheme="minorHAnsi"/>
          <w:b/>
          <w:bCs/>
          <w:u w:val="single"/>
        </w:rPr>
        <w:t>issepääsutaotl</w:t>
      </w:r>
      <w:r w:rsidR="003D3E86" w:rsidRPr="00775246">
        <w:rPr>
          <w:rFonts w:cstheme="minorHAnsi"/>
          <w:b/>
          <w:bCs/>
          <w:u w:val="single"/>
        </w:rPr>
        <w:t>us (e-kiri)</w:t>
      </w:r>
    </w:p>
    <w:p w14:paraId="731108F8" w14:textId="23B0A9B0" w:rsidR="005F4A52" w:rsidRPr="00775246" w:rsidRDefault="005F4A52" w:rsidP="005F4A52">
      <w:pPr>
        <w:spacing w:after="0" w:line="276" w:lineRule="auto"/>
        <w:jc w:val="both"/>
        <w:rPr>
          <w:rFonts w:cstheme="minorHAnsi"/>
        </w:rPr>
      </w:pPr>
      <w:r w:rsidRPr="00775246">
        <w:rPr>
          <w:rFonts w:cstheme="minorHAnsi"/>
        </w:rPr>
        <w:t xml:space="preserve">Taotlus saata lepingus määratud </w:t>
      </w:r>
      <w:r w:rsidR="000913E9" w:rsidRPr="00775246">
        <w:rPr>
          <w:rFonts w:cstheme="minorHAnsi"/>
        </w:rPr>
        <w:t>RKIK kontaktisiku</w:t>
      </w:r>
      <w:r w:rsidRPr="00775246">
        <w:rPr>
          <w:rFonts w:cstheme="minorHAnsi"/>
        </w:rPr>
        <w:t xml:space="preserve"> või tema </w:t>
      </w:r>
      <w:r w:rsidR="000913E9" w:rsidRPr="00775246">
        <w:rPr>
          <w:rFonts w:cstheme="minorHAnsi"/>
        </w:rPr>
        <w:t>poolt määratud isiku e-posti aadressile.</w:t>
      </w:r>
    </w:p>
    <w:p w14:paraId="59E5F659" w14:textId="77777777" w:rsidR="006153D6" w:rsidRPr="00775246" w:rsidRDefault="006153D6" w:rsidP="00B8792A">
      <w:pPr>
        <w:spacing w:after="0" w:line="276" w:lineRule="auto"/>
        <w:jc w:val="both"/>
        <w:rPr>
          <w:rFonts w:cstheme="minorHAnsi"/>
          <w:b/>
        </w:rPr>
      </w:pPr>
    </w:p>
    <w:p w14:paraId="6628885C" w14:textId="77777777" w:rsidR="006153D6" w:rsidRPr="00775246" w:rsidRDefault="006153D6" w:rsidP="00B8792A">
      <w:pPr>
        <w:spacing w:after="0" w:line="276" w:lineRule="auto"/>
        <w:jc w:val="both"/>
        <w:rPr>
          <w:rFonts w:cstheme="minorHAnsi"/>
          <w:b/>
        </w:rPr>
      </w:pPr>
    </w:p>
    <w:p w14:paraId="3C040BB6" w14:textId="575B0AE8" w:rsidR="006153D6" w:rsidRPr="00775246" w:rsidRDefault="006153D6" w:rsidP="00B8792A">
      <w:pPr>
        <w:spacing w:after="0" w:line="276" w:lineRule="auto"/>
        <w:jc w:val="both"/>
        <w:rPr>
          <w:rFonts w:cstheme="minorHAnsi"/>
        </w:rPr>
      </w:pPr>
      <w:r w:rsidRPr="00775246">
        <w:rPr>
          <w:rFonts w:cstheme="minorHAnsi"/>
          <w:b/>
        </w:rPr>
        <w:t>PEALKIRI:</w:t>
      </w:r>
      <w:r w:rsidRPr="00775246">
        <w:rPr>
          <w:rFonts w:cstheme="minorHAnsi"/>
        </w:rPr>
        <w:t xml:space="preserve"> Sissepääsutaotlus (</w:t>
      </w:r>
      <w:r w:rsidRPr="00775246">
        <w:rPr>
          <w:rFonts w:cstheme="minorHAnsi"/>
          <w:b/>
        </w:rPr>
        <w:t>linnaku ja objekti nimetus</w:t>
      </w:r>
      <w:r w:rsidRPr="00775246">
        <w:rPr>
          <w:rFonts w:cstheme="minorHAnsi"/>
        </w:rPr>
        <w:t>)</w:t>
      </w:r>
    </w:p>
    <w:p w14:paraId="5685FB8E" w14:textId="77777777" w:rsidR="00FD1E5D" w:rsidRPr="00775246" w:rsidRDefault="00FD1E5D" w:rsidP="00B8792A">
      <w:pPr>
        <w:spacing w:line="276" w:lineRule="auto"/>
        <w:jc w:val="both"/>
        <w:rPr>
          <w:rFonts w:cstheme="minorHAnsi"/>
          <w:b/>
        </w:rPr>
      </w:pPr>
    </w:p>
    <w:p w14:paraId="3CF556D3" w14:textId="1F2B2DBA" w:rsidR="006153D6" w:rsidRPr="00775246" w:rsidRDefault="006153D6" w:rsidP="00B8792A">
      <w:pPr>
        <w:spacing w:line="276" w:lineRule="auto"/>
        <w:jc w:val="both"/>
        <w:rPr>
          <w:rFonts w:cstheme="minorHAnsi"/>
        </w:rPr>
      </w:pPr>
      <w:r w:rsidRPr="00775246">
        <w:rPr>
          <w:rFonts w:cstheme="minorHAnsi"/>
          <w:b/>
        </w:rPr>
        <w:t>TEKST:</w:t>
      </w:r>
      <w:r w:rsidRPr="00775246">
        <w:rPr>
          <w:rFonts w:cstheme="minorHAnsi"/>
        </w:rPr>
        <w:t xml:space="preserve"> </w:t>
      </w:r>
    </w:p>
    <w:p w14:paraId="0BAA0189" w14:textId="16A2367A" w:rsidR="009F178A" w:rsidRDefault="009F178A" w:rsidP="00B8792A">
      <w:pPr>
        <w:spacing w:line="276" w:lineRule="auto"/>
        <w:jc w:val="both"/>
        <w:rPr>
          <w:rFonts w:ascii="Arial" w:hAnsi="Arial" w:cs="Arial"/>
        </w:rPr>
      </w:pPr>
    </w:p>
    <w:p w14:paraId="76478D10"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ASUTUSESISESEKS KASUTAMISEKS</w:t>
      </w:r>
    </w:p>
    <w:p w14:paraId="31FBA7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KAITSEVÄGI</w:t>
      </w:r>
    </w:p>
    <w:p w14:paraId="1E498008"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Juurdepääsupiirang kehtib alates dokumendi koostamise</w:t>
      </w:r>
    </w:p>
    <w:p w14:paraId="04C1711A"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kuupäevast kuni vajaduse</w:t>
      </w:r>
    </w:p>
    <w:p w14:paraId="0C1C9CC9"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möödumiseni, kuid mitte kauem kui 75 aastat</w:t>
      </w:r>
    </w:p>
    <w:p w14:paraId="40B770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 xml:space="preserve">Alus: avaliku teabe seadus </w:t>
      </w:r>
      <w:r w:rsidRPr="00775246">
        <w:rPr>
          <w:rFonts w:cstheme="minorHAnsi"/>
          <w:sz w:val="16"/>
          <w:szCs w:val="16"/>
        </w:rPr>
        <w:t>§ 35 lg 1 p 12</w:t>
      </w:r>
    </w:p>
    <w:p w14:paraId="58579882" w14:textId="77777777" w:rsidR="00141090" w:rsidRPr="009F178A"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ascii="Arial" w:eastAsia="SimSun" w:hAnsi="Arial" w:cs="Arial"/>
          <w:kern w:val="1"/>
          <w:sz w:val="16"/>
          <w:szCs w:val="16"/>
          <w:lang w:eastAsia="zh-CN" w:bidi="hi-IN"/>
        </w:rPr>
      </w:pPr>
    </w:p>
    <w:p w14:paraId="68109958" w14:textId="77777777" w:rsidR="009F178A" w:rsidRPr="009B2D36" w:rsidRDefault="009F178A" w:rsidP="00B8792A">
      <w:pPr>
        <w:spacing w:line="276" w:lineRule="auto"/>
        <w:jc w:val="both"/>
        <w:rPr>
          <w:rFonts w:ascii="Arial" w:hAnsi="Arial" w:cs="Arial"/>
        </w:rPr>
      </w:pPr>
    </w:p>
    <w:p w14:paraId="2B10AD21" w14:textId="77777777" w:rsidR="006153D6" w:rsidRPr="00671108" w:rsidRDefault="006153D6" w:rsidP="00B8792A">
      <w:pPr>
        <w:spacing w:line="276" w:lineRule="auto"/>
        <w:jc w:val="both"/>
        <w:rPr>
          <w:rFonts w:cstheme="minorHAnsi"/>
        </w:rPr>
      </w:pPr>
      <w:r w:rsidRPr="00671108">
        <w:rPr>
          <w:rFonts w:cstheme="minorHAnsi"/>
        </w:rPr>
        <w:t>Tere</w:t>
      </w:r>
    </w:p>
    <w:p w14:paraId="01A1BEAE" w14:textId="77777777" w:rsidR="00D23644" w:rsidRDefault="00D23644" w:rsidP="00B8792A">
      <w:pPr>
        <w:spacing w:line="276" w:lineRule="auto"/>
        <w:jc w:val="both"/>
        <w:rPr>
          <w:rFonts w:ascii="Arial" w:hAnsi="Arial" w:cs="Arial"/>
        </w:rPr>
      </w:pPr>
    </w:p>
    <w:p w14:paraId="45C19FC4" w14:textId="0E6C01C5" w:rsidR="006153D6" w:rsidRPr="00775246" w:rsidRDefault="006153D6" w:rsidP="00B8792A">
      <w:pPr>
        <w:spacing w:line="276" w:lineRule="auto"/>
        <w:jc w:val="both"/>
        <w:rPr>
          <w:rFonts w:cstheme="minorHAnsi"/>
        </w:rPr>
      </w:pPr>
      <w:r w:rsidRPr="00775246">
        <w:rPr>
          <w:rFonts w:cstheme="minorHAnsi"/>
        </w:rPr>
        <w:t xml:space="preserve">Seoses RKIK (lepingu nimi)  lepinguga nr </w:t>
      </w:r>
      <w:proofErr w:type="spellStart"/>
      <w:r w:rsidRPr="00775246">
        <w:rPr>
          <w:rFonts w:cstheme="minorHAnsi"/>
          <w:bCs/>
        </w:rPr>
        <w:t>xxxxxxxxx</w:t>
      </w:r>
      <w:proofErr w:type="spellEnd"/>
      <w:r w:rsidRPr="00775246">
        <w:rPr>
          <w:rFonts w:cstheme="minorHAnsi"/>
        </w:rPr>
        <w:t xml:space="preserve">, </w:t>
      </w:r>
      <w:r w:rsidR="00530B7B">
        <w:rPr>
          <w:rFonts w:cstheme="minorHAnsi"/>
        </w:rPr>
        <w:br/>
      </w:r>
      <w:r w:rsidR="00E07C1D" w:rsidRPr="00775246">
        <w:rPr>
          <w:rFonts w:cstheme="minorHAnsi"/>
        </w:rPr>
        <w:t xml:space="preserve">sõlmitud </w:t>
      </w:r>
      <w:proofErr w:type="spellStart"/>
      <w:r w:rsidR="00E07C1D" w:rsidRPr="00775246">
        <w:rPr>
          <w:rFonts w:cstheme="minorHAnsi"/>
        </w:rPr>
        <w:t>pp</w:t>
      </w:r>
      <w:r w:rsidR="001E22F8" w:rsidRPr="00775246">
        <w:rPr>
          <w:rFonts w:cstheme="minorHAnsi"/>
        </w:rPr>
        <w:t>.</w:t>
      </w:r>
      <w:r w:rsidR="00E07C1D" w:rsidRPr="00775246">
        <w:rPr>
          <w:rFonts w:cstheme="minorHAnsi"/>
        </w:rPr>
        <w:t>kk</w:t>
      </w:r>
      <w:r w:rsidR="001E22F8" w:rsidRPr="00775246">
        <w:rPr>
          <w:rFonts w:cstheme="minorHAnsi"/>
        </w:rPr>
        <w:t>.</w:t>
      </w:r>
      <w:r w:rsidR="00E07C1D" w:rsidRPr="00775246">
        <w:rPr>
          <w:rFonts w:cstheme="minorHAnsi"/>
        </w:rPr>
        <w:t>aaaa</w:t>
      </w:r>
      <w:proofErr w:type="spellEnd"/>
      <w:r w:rsidR="00E07C1D" w:rsidRPr="00775246">
        <w:rPr>
          <w:rFonts w:cstheme="minorHAnsi"/>
        </w:rPr>
        <w:t xml:space="preserve">, </w:t>
      </w:r>
      <w:r w:rsidRPr="00775246">
        <w:rPr>
          <w:rFonts w:cstheme="minorHAnsi"/>
        </w:rPr>
        <w:t>edastan sissepääsutaotluse.</w:t>
      </w:r>
    </w:p>
    <w:p w14:paraId="192102B1" w14:textId="41DCC7BD" w:rsidR="006153D6" w:rsidRPr="00775246" w:rsidRDefault="006153D6" w:rsidP="00B8792A">
      <w:pPr>
        <w:spacing w:line="276" w:lineRule="auto"/>
        <w:jc w:val="both"/>
        <w:rPr>
          <w:rFonts w:cstheme="minorHAnsi"/>
        </w:rPr>
      </w:pPr>
      <w:r w:rsidRPr="00775246">
        <w:rPr>
          <w:rFonts w:cstheme="minorHAnsi"/>
        </w:rPr>
        <w:t xml:space="preserve">Lisainfo on </w:t>
      </w:r>
      <w:r w:rsidR="005F4A52" w:rsidRPr="00775246">
        <w:rPr>
          <w:rFonts w:cstheme="minorHAnsi"/>
        </w:rPr>
        <w:t>manuses (</w:t>
      </w:r>
      <w:r w:rsidR="005F4A52" w:rsidRPr="00775246">
        <w:rPr>
          <w:rFonts w:cstheme="minorHAnsi"/>
          <w:b/>
        </w:rPr>
        <w:t>NB! kasutada MS Exceli formaati</w:t>
      </w:r>
      <w:r w:rsidR="005F4A52" w:rsidRPr="00775246">
        <w:rPr>
          <w:rFonts w:cstheme="minorHAnsi"/>
        </w:rPr>
        <w:t>)</w:t>
      </w:r>
      <w:r w:rsidRPr="00775246">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992"/>
        <w:gridCol w:w="1276"/>
        <w:gridCol w:w="1275"/>
        <w:gridCol w:w="1418"/>
      </w:tblGrid>
      <w:tr w:rsidR="005F4A52" w:rsidRPr="005F4A52" w14:paraId="4E8DEC7C" w14:textId="40BA3C25" w:rsidTr="005F4A52">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Isikukood</w:t>
            </w:r>
            <w:r w:rsidR="006E46A4" w:rsidRPr="00775246">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Osutatav teenus</w:t>
            </w:r>
          </w:p>
        </w:tc>
        <w:tc>
          <w:tcPr>
            <w:tcW w:w="992"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0C1088FA"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objekt</w:t>
            </w:r>
          </w:p>
        </w:tc>
        <w:tc>
          <w:tcPr>
            <w:tcW w:w="1276"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algus</w:t>
            </w:r>
          </w:p>
          <w:p w14:paraId="1B51BF8D" w14:textId="4182510F" w:rsidR="005F4A52" w:rsidRPr="00775246" w:rsidRDefault="005F4A52" w:rsidP="00B8792A">
            <w:pPr>
              <w:spacing w:after="0" w:line="276" w:lineRule="auto"/>
              <w:jc w:val="both"/>
              <w:rPr>
                <w:rFonts w:cstheme="minorHAnsi"/>
                <w:b/>
                <w:bCs/>
                <w:color w:val="000000" w:themeColor="text1"/>
                <w:sz w:val="16"/>
                <w:szCs w:val="16"/>
                <w:lang w:eastAsia="et-EE"/>
              </w:rPr>
            </w:pPr>
            <w:proofErr w:type="spellStart"/>
            <w:r w:rsidRPr="00775246">
              <w:rPr>
                <w:rFonts w:cstheme="minorHAnsi"/>
                <w:b/>
                <w:bCs/>
                <w:color w:val="000000"/>
                <w:sz w:val="16"/>
                <w:szCs w:val="16"/>
                <w:lang w:eastAsia="et-EE"/>
              </w:rPr>
              <w:t>pp.kk.aaaa</w:t>
            </w:r>
            <w:proofErr w:type="spellEnd"/>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lõpp</w:t>
            </w:r>
          </w:p>
          <w:p w14:paraId="2A2E555F" w14:textId="454836AF" w:rsidR="005F4A52" w:rsidRPr="00775246" w:rsidRDefault="005F4A52" w:rsidP="00B8792A">
            <w:pPr>
              <w:spacing w:after="0" w:line="276" w:lineRule="auto"/>
              <w:jc w:val="both"/>
              <w:rPr>
                <w:rFonts w:cstheme="minorHAnsi"/>
                <w:b/>
                <w:bCs/>
                <w:color w:val="000000"/>
                <w:sz w:val="16"/>
                <w:szCs w:val="16"/>
                <w:lang w:eastAsia="et-EE"/>
              </w:rPr>
            </w:pPr>
            <w:proofErr w:type="spellStart"/>
            <w:r w:rsidRPr="00775246">
              <w:rPr>
                <w:rFonts w:cstheme="minorHAnsi"/>
                <w:b/>
                <w:bCs/>
                <w:color w:val="000000"/>
                <w:sz w:val="16"/>
                <w:szCs w:val="16"/>
                <w:lang w:eastAsia="et-EE"/>
              </w:rPr>
              <w:t>pp.kk.aaaa</w:t>
            </w:r>
            <w:proofErr w:type="spellEnd"/>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775246" w:rsidRDefault="005F4A52" w:rsidP="005F4A52">
            <w:pPr>
              <w:spacing w:after="0" w:line="276" w:lineRule="auto"/>
              <w:jc w:val="both"/>
              <w:rPr>
                <w:rFonts w:cstheme="minorHAnsi"/>
                <w:b/>
                <w:bCs/>
                <w:color w:val="000000"/>
                <w:sz w:val="16"/>
                <w:szCs w:val="16"/>
                <w:lang w:eastAsia="et-EE"/>
              </w:rPr>
            </w:pPr>
          </w:p>
          <w:p w14:paraId="581D1F5A" w14:textId="7DDD64CE"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Sõiduki mark ja </w:t>
            </w:r>
            <w:proofErr w:type="spellStart"/>
            <w:r w:rsidRPr="00775246">
              <w:rPr>
                <w:rFonts w:cstheme="minorHAnsi"/>
                <w:b/>
                <w:bCs/>
                <w:color w:val="000000"/>
                <w:sz w:val="16"/>
                <w:szCs w:val="16"/>
                <w:lang w:eastAsia="et-EE"/>
              </w:rPr>
              <w:t>reg</w:t>
            </w:r>
            <w:proofErr w:type="spellEnd"/>
            <w:r w:rsidRPr="00775246">
              <w:rPr>
                <w:rFonts w:cstheme="minorHAnsi"/>
                <w:b/>
                <w:bCs/>
                <w:color w:val="000000"/>
                <w:sz w:val="16"/>
                <w:szCs w:val="16"/>
                <w:lang w:eastAsia="et-EE"/>
              </w:rPr>
              <w:t xml:space="preserve"> number</w:t>
            </w:r>
          </w:p>
          <w:p w14:paraId="7048945D"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2B70975E"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43A23733" w14:textId="77777777" w:rsidR="005F4A52" w:rsidRPr="00775246" w:rsidRDefault="005F4A52" w:rsidP="00B8792A">
            <w:pPr>
              <w:spacing w:after="0" w:line="276" w:lineRule="auto"/>
              <w:jc w:val="both"/>
              <w:rPr>
                <w:rFonts w:cstheme="minorHAnsi"/>
                <w:b/>
                <w:bCs/>
                <w:color w:val="000000"/>
                <w:sz w:val="16"/>
                <w:szCs w:val="16"/>
                <w:lang w:eastAsia="et-EE"/>
              </w:rPr>
            </w:pPr>
          </w:p>
        </w:tc>
      </w:tr>
      <w:tr w:rsidR="005F4A52" w:rsidRPr="005F4A52" w14:paraId="364B9CDE" w14:textId="412C7E9D"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4E1B1734" w14:textId="61BD3206"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1AB52BD8" w14:textId="35331A45"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Default="00FD1E5D" w:rsidP="00B8792A">
      <w:pPr>
        <w:spacing w:line="276" w:lineRule="auto"/>
        <w:jc w:val="both"/>
        <w:rPr>
          <w:rFonts w:ascii="Arial" w:hAnsi="Arial" w:cs="Arial"/>
          <w:lang w:eastAsia="et-EE"/>
        </w:rPr>
      </w:pPr>
    </w:p>
    <w:p w14:paraId="4F769480" w14:textId="77777777" w:rsidR="00055F01" w:rsidRPr="00775246" w:rsidRDefault="006153D6"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Taotluse esitaja on teadlik, et</w:t>
      </w:r>
      <w:r w:rsidR="00055F01" w:rsidRPr="00775246">
        <w:rPr>
          <w:rFonts w:eastAsia="SimSun" w:cstheme="minorHAnsi"/>
          <w:noProof/>
          <w:kern w:val="1"/>
          <w:lang w:eastAsia="zh-CN" w:bidi="hi-IN"/>
        </w:rPr>
        <w:t>:</w:t>
      </w:r>
    </w:p>
    <w:p w14:paraId="1A5B3BFA" w14:textId="0D847144" w:rsidR="00055F01"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1. </w:t>
      </w:r>
      <w:r w:rsidR="00D94337" w:rsidRPr="00775246">
        <w:rPr>
          <w:rFonts w:eastAsia="SimSun" w:cstheme="minorHAnsi"/>
          <w:noProof/>
          <w:kern w:val="1"/>
          <w:lang w:eastAsia="zh-CN" w:bidi="hi-IN"/>
        </w:rPr>
        <w:t>taustakontrolli läbimine ei taga automaatset sissepääsu Kaitseväe julgeolekualale</w:t>
      </w:r>
      <w:r w:rsidRPr="00775246">
        <w:rPr>
          <w:rFonts w:eastAsia="SimSun" w:cstheme="minorHAnsi"/>
          <w:noProof/>
          <w:kern w:val="1"/>
          <w:lang w:eastAsia="zh-CN" w:bidi="hi-IN"/>
        </w:rPr>
        <w:t>;</w:t>
      </w:r>
    </w:p>
    <w:p w14:paraId="39D87CB0" w14:textId="32101C64" w:rsidR="006153D6"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2. </w:t>
      </w:r>
      <w:r w:rsidR="006153D6" w:rsidRPr="00775246">
        <w:rPr>
          <w:rFonts w:eastAsia="SimSun" w:cstheme="minorHAnsi"/>
          <w:noProof/>
          <w:kern w:val="1"/>
          <w:lang w:eastAsia="zh-CN" w:bidi="hi-IN"/>
        </w:rPr>
        <w:t xml:space="preserve">Kaitseväel </w:t>
      </w:r>
      <w:r w:rsidR="00EA53BA" w:rsidRPr="00775246">
        <w:rPr>
          <w:rFonts w:eastAsia="SimSun" w:cstheme="minorHAnsi"/>
          <w:noProof/>
          <w:kern w:val="1"/>
          <w:lang w:eastAsia="zh-CN" w:bidi="hi-IN"/>
        </w:rPr>
        <w:t xml:space="preserve">on </w:t>
      </w:r>
      <w:r w:rsidR="006153D6" w:rsidRPr="00775246">
        <w:rPr>
          <w:rFonts w:eastAsia="SimSun" w:cstheme="minorHAnsi"/>
          <w:noProof/>
          <w:kern w:val="1"/>
          <w:lang w:eastAsia="zh-CN" w:bidi="hi-IN"/>
        </w:rPr>
        <w:t xml:space="preserve">õigus piirata isikute </w:t>
      </w:r>
      <w:r w:rsidR="00137DA9" w:rsidRPr="00775246">
        <w:rPr>
          <w:rFonts w:eastAsia="SimSun" w:cstheme="minorHAnsi"/>
          <w:noProof/>
          <w:kern w:val="1"/>
          <w:lang w:eastAsia="zh-CN" w:bidi="hi-IN"/>
        </w:rPr>
        <w:t>sisse</w:t>
      </w:r>
      <w:r w:rsidR="006153D6" w:rsidRPr="00775246">
        <w:rPr>
          <w:rFonts w:eastAsia="SimSun" w:cstheme="minorHAnsi"/>
          <w:noProof/>
          <w:kern w:val="1"/>
          <w:lang w:eastAsia="zh-CN" w:bidi="hi-IN"/>
        </w:rPr>
        <w:t>pääsu Kaitseväe julgeol</w:t>
      </w:r>
      <w:r w:rsidRPr="00775246">
        <w:rPr>
          <w:rFonts w:eastAsia="SimSun" w:cstheme="minorHAnsi"/>
          <w:noProof/>
          <w:kern w:val="1"/>
          <w:lang w:eastAsia="zh-CN" w:bidi="hi-IN"/>
        </w:rPr>
        <w:t>ekualale.</w:t>
      </w:r>
    </w:p>
    <w:p w14:paraId="071885FA" w14:textId="77777777" w:rsidR="006153D6" w:rsidRPr="00775246" w:rsidRDefault="006153D6" w:rsidP="00F93BBB">
      <w:pPr>
        <w:spacing w:after="0" w:line="276" w:lineRule="auto"/>
        <w:jc w:val="both"/>
        <w:rPr>
          <w:rFonts w:cstheme="minorHAnsi"/>
          <w:color w:val="FF0000"/>
          <w:lang w:eastAsia="et-EE"/>
        </w:rPr>
      </w:pPr>
    </w:p>
    <w:p w14:paraId="52D876E0" w14:textId="2B8FAF73" w:rsidR="006153D6" w:rsidRPr="00775246" w:rsidRDefault="006153D6" w:rsidP="00F93BBB">
      <w:pPr>
        <w:spacing w:after="0" w:line="276" w:lineRule="auto"/>
        <w:jc w:val="both"/>
        <w:rPr>
          <w:rFonts w:cstheme="minorHAnsi"/>
          <w:lang w:eastAsia="et-EE"/>
        </w:rPr>
      </w:pPr>
    </w:p>
    <w:p w14:paraId="424A93F0" w14:textId="421A2AC4" w:rsidR="001E22F8" w:rsidRPr="00775246" w:rsidRDefault="001E22F8" w:rsidP="00F93BBB">
      <w:pPr>
        <w:spacing w:after="0" w:line="276" w:lineRule="auto"/>
        <w:jc w:val="both"/>
        <w:rPr>
          <w:rFonts w:cstheme="minorHAnsi"/>
          <w:lang w:eastAsia="et-EE"/>
        </w:rPr>
      </w:pPr>
    </w:p>
    <w:p w14:paraId="00E76D1C" w14:textId="77777777" w:rsidR="001E22F8" w:rsidRPr="00775246" w:rsidRDefault="001E22F8" w:rsidP="00F93BBB">
      <w:pPr>
        <w:spacing w:after="0" w:line="276" w:lineRule="auto"/>
        <w:jc w:val="both"/>
        <w:rPr>
          <w:rFonts w:cstheme="minorHAnsi"/>
          <w:lang w:eastAsia="et-EE"/>
        </w:rPr>
      </w:pPr>
    </w:p>
    <w:p w14:paraId="55554BE9" w14:textId="7B53333B" w:rsidR="006153D6" w:rsidRPr="00775246" w:rsidRDefault="006153D6" w:rsidP="00F93BBB">
      <w:pPr>
        <w:spacing w:after="0" w:line="276" w:lineRule="auto"/>
        <w:jc w:val="both"/>
        <w:rPr>
          <w:rFonts w:cstheme="minorHAnsi"/>
          <w:lang w:eastAsia="et-EE"/>
        </w:rPr>
      </w:pPr>
      <w:r w:rsidRPr="00775246">
        <w:rPr>
          <w:rFonts w:cstheme="minorHAnsi"/>
          <w:lang w:eastAsia="et-EE"/>
        </w:rPr>
        <w:t>Lugupidamisega</w:t>
      </w:r>
    </w:p>
    <w:p w14:paraId="70540FB9" w14:textId="77777777" w:rsidR="00FD1E5D" w:rsidRPr="00775246" w:rsidRDefault="00FD1E5D" w:rsidP="00F93BBB">
      <w:pPr>
        <w:spacing w:after="0" w:line="276" w:lineRule="auto"/>
        <w:jc w:val="both"/>
        <w:rPr>
          <w:rFonts w:cstheme="minorHAnsi"/>
          <w:lang w:eastAsia="et-EE"/>
        </w:rPr>
      </w:pPr>
    </w:p>
    <w:p w14:paraId="01C88820" w14:textId="6B97F932" w:rsidR="006153D6" w:rsidRPr="00775246" w:rsidRDefault="006153D6" w:rsidP="00F93BBB">
      <w:pPr>
        <w:spacing w:after="0" w:line="276" w:lineRule="auto"/>
        <w:jc w:val="both"/>
        <w:rPr>
          <w:rFonts w:cstheme="minorHAnsi"/>
          <w:lang w:eastAsia="et-EE"/>
        </w:rPr>
      </w:pPr>
      <w:r w:rsidRPr="00775246">
        <w:rPr>
          <w:rFonts w:cstheme="minorHAnsi"/>
          <w:lang w:eastAsia="et-EE"/>
        </w:rPr>
        <w:t>Taotluse esitaja ees- ja perenimi</w:t>
      </w:r>
    </w:p>
    <w:p w14:paraId="051AE8FA" w14:textId="77777777" w:rsidR="006153D6" w:rsidRPr="00775246" w:rsidRDefault="006153D6" w:rsidP="00F93BBB">
      <w:pPr>
        <w:spacing w:after="0" w:line="276" w:lineRule="auto"/>
        <w:jc w:val="both"/>
        <w:rPr>
          <w:rFonts w:cstheme="minorHAnsi"/>
          <w:lang w:eastAsia="et-EE"/>
        </w:rPr>
      </w:pPr>
      <w:r w:rsidRPr="00775246">
        <w:rPr>
          <w:rFonts w:cstheme="minorHAnsi"/>
          <w:lang w:eastAsia="et-EE"/>
        </w:rPr>
        <w:t>Ametikoht</w:t>
      </w:r>
    </w:p>
    <w:p w14:paraId="67D8A08C" w14:textId="27DF848B" w:rsidR="006153D6" w:rsidRPr="00775246" w:rsidRDefault="006153D6" w:rsidP="00F93BBB">
      <w:pPr>
        <w:spacing w:after="0" w:line="276" w:lineRule="auto"/>
        <w:jc w:val="both"/>
        <w:rPr>
          <w:rFonts w:cstheme="minorHAnsi"/>
          <w:lang w:eastAsia="et-EE"/>
        </w:rPr>
      </w:pPr>
      <w:r w:rsidRPr="00775246">
        <w:rPr>
          <w:rFonts w:cstheme="minorHAnsi"/>
          <w:lang w:eastAsia="et-EE"/>
        </w:rPr>
        <w:t>Ettevõtte nimi</w:t>
      </w:r>
    </w:p>
    <w:p w14:paraId="46FDE541" w14:textId="77777777" w:rsidR="00FD1E5D" w:rsidRPr="00775246" w:rsidRDefault="005F4A52" w:rsidP="00F93BBB">
      <w:pPr>
        <w:spacing w:after="0" w:line="276" w:lineRule="auto"/>
        <w:jc w:val="both"/>
        <w:rPr>
          <w:rFonts w:cstheme="minorHAnsi"/>
          <w:lang w:eastAsia="et-EE"/>
        </w:rPr>
      </w:pPr>
      <w:r w:rsidRPr="00775246">
        <w:rPr>
          <w:rFonts w:cstheme="minorHAnsi"/>
          <w:lang w:eastAsia="et-EE"/>
        </w:rPr>
        <w:t>Kontakttelefon, e-posti aadress</w:t>
      </w:r>
    </w:p>
    <w:p w14:paraId="39C08473" w14:textId="77777777" w:rsidR="0095405C" w:rsidRDefault="0095405C" w:rsidP="00FD1E5D">
      <w:pPr>
        <w:spacing w:line="276" w:lineRule="auto"/>
        <w:jc w:val="both"/>
        <w:rPr>
          <w:rFonts w:ascii="Arial" w:hAnsi="Arial" w:cs="Arial"/>
          <w:b/>
          <w:bCs/>
        </w:rPr>
      </w:pPr>
    </w:p>
    <w:p w14:paraId="29A5F696" w14:textId="77777777" w:rsidR="003F76D9" w:rsidRDefault="003F76D9" w:rsidP="00FD1E5D">
      <w:pPr>
        <w:spacing w:line="276" w:lineRule="auto"/>
        <w:jc w:val="both"/>
        <w:rPr>
          <w:rFonts w:ascii="Arial" w:hAnsi="Arial" w:cs="Arial"/>
          <w:b/>
          <w:bCs/>
        </w:rPr>
        <w:sectPr w:rsidR="003F76D9"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775246" w:rsidRDefault="77E499BB" w:rsidP="00FD1E5D">
      <w:pPr>
        <w:spacing w:line="276" w:lineRule="auto"/>
        <w:jc w:val="both"/>
        <w:rPr>
          <w:rFonts w:cstheme="minorHAnsi"/>
          <w:lang w:eastAsia="et-EE"/>
        </w:rPr>
      </w:pPr>
      <w:r w:rsidRPr="00775246">
        <w:rPr>
          <w:rFonts w:cstheme="minorHAnsi"/>
          <w:b/>
          <w:bCs/>
        </w:rPr>
        <w:lastRenderedPageBreak/>
        <w:t>LISA 5: Kaitseväe julgeolekualale sisenemisel ja viibimisel kehtestatud üldised julgeolekunõuded.</w:t>
      </w:r>
    </w:p>
    <w:p w14:paraId="4435449D" w14:textId="77777777" w:rsidR="00766368" w:rsidRPr="00775246" w:rsidRDefault="00766368" w:rsidP="00B8792A">
      <w:pPr>
        <w:pStyle w:val="NormalWeb"/>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julgeolekualale on keelatud siseneda alkoholi, narkootiliste-või psühhotroopsete ainetega, tulirelvaga, </w:t>
      </w:r>
      <w:proofErr w:type="spellStart"/>
      <w:r w:rsidRPr="00775246">
        <w:rPr>
          <w:rFonts w:asciiTheme="minorHAnsi" w:hAnsiTheme="minorHAnsi" w:cstheme="minorHAnsi"/>
          <w:color w:val="000000"/>
          <w:sz w:val="22"/>
          <w:szCs w:val="22"/>
        </w:rPr>
        <w:t>lõhkematerjaliga</w:t>
      </w:r>
      <w:proofErr w:type="spellEnd"/>
      <w:r w:rsidRPr="00775246">
        <w:rPr>
          <w:rFonts w:asciiTheme="minorHAnsi" w:hAnsiTheme="minorHAnsi" w:cstheme="minorHAnsi"/>
          <w:color w:val="000000"/>
          <w:sz w:val="22"/>
          <w:szCs w:val="22"/>
        </w:rPr>
        <w:t xml:space="preserve">, osaliselt või täielikult automaatse või </w:t>
      </w:r>
      <w:proofErr w:type="spellStart"/>
      <w:r w:rsidRPr="00775246">
        <w:rPr>
          <w:rFonts w:asciiTheme="minorHAnsi" w:hAnsiTheme="minorHAnsi" w:cstheme="minorHAnsi"/>
          <w:color w:val="000000"/>
          <w:sz w:val="22"/>
          <w:szCs w:val="22"/>
        </w:rPr>
        <w:t>kaugjuhitava</w:t>
      </w:r>
      <w:proofErr w:type="spellEnd"/>
      <w:r w:rsidRPr="00775246">
        <w:rPr>
          <w:rFonts w:asciiTheme="minorHAnsi" w:hAnsiTheme="minorHAnsi" w:cstheme="minorHAnsi"/>
          <w:color w:val="000000"/>
          <w:sz w:val="22"/>
          <w:szCs w:val="22"/>
        </w:rPr>
        <w:t xml:space="preserve">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775246"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26E4C73A" w:rsidR="001F4BC5" w:rsidRPr="00775246" w:rsidRDefault="77E499BB" w:rsidP="00EA53B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 xml:space="preserve">Kaitseväe julgeolekualal on keelatud kasutada (sealhulgas </w:t>
      </w:r>
      <w:r w:rsidR="00406A7C" w:rsidRPr="00775246">
        <w:rPr>
          <w:rFonts w:asciiTheme="minorHAnsi" w:hAnsiTheme="minorHAnsi" w:cstheme="minorHAnsi"/>
          <w:color w:val="000000" w:themeColor="text1"/>
          <w:sz w:val="22"/>
          <w:szCs w:val="22"/>
        </w:rPr>
        <w:t>sõidukites</w:t>
      </w:r>
      <w:r w:rsidRPr="00775246">
        <w:rPr>
          <w:rFonts w:asciiTheme="minorHAnsi" w:hAnsiTheme="minorHAnsi" w:cstheme="minorHAnsi"/>
          <w:color w:val="000000" w:themeColor="text1"/>
          <w:sz w:val="22"/>
          <w:szCs w:val="22"/>
        </w:rPr>
        <w:t>) agressioonisümboleid.</w:t>
      </w:r>
    </w:p>
    <w:sectPr w:rsidR="001F4BC5" w:rsidRPr="00775246"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7A2290" w14:textId="77777777" w:rsidR="00F52F6C" w:rsidRDefault="00F52F6C" w:rsidP="009C1B94">
      <w:pPr>
        <w:spacing w:after="0" w:line="240" w:lineRule="auto"/>
      </w:pPr>
      <w:r>
        <w:separator/>
      </w:r>
    </w:p>
  </w:endnote>
  <w:endnote w:type="continuationSeparator" w:id="0">
    <w:p w14:paraId="703B051B" w14:textId="77777777" w:rsidR="00F52F6C" w:rsidRDefault="00F52F6C" w:rsidP="009C1B94">
      <w:pPr>
        <w:spacing w:after="0" w:line="240" w:lineRule="auto"/>
      </w:pPr>
      <w:r>
        <w:continuationSeparator/>
      </w:r>
    </w:p>
  </w:endnote>
  <w:endnote w:type="continuationNotice" w:id="1">
    <w:p w14:paraId="6405EE26" w14:textId="77777777" w:rsidR="00F52F6C" w:rsidRDefault="00F52F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4B8E827E" w:rsidR="0028789B" w:rsidRPr="005A0C9E" w:rsidRDefault="0028789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1B102A" w:rsidRPr="005A0C9E">
              <w:rPr>
                <w:rFonts w:cstheme="minorHAnsi"/>
                <w:bCs/>
                <w:noProof/>
                <w:sz w:val="18"/>
                <w:szCs w:val="18"/>
              </w:rPr>
              <w:t>2</w:t>
            </w:r>
            <w:r w:rsidRPr="005A0C9E">
              <w:rPr>
                <w:rFonts w:cstheme="minorHAnsi"/>
                <w:bCs/>
                <w:sz w:val="18"/>
                <w:szCs w:val="18"/>
              </w:rPr>
              <w:fldChar w:fldCharType="end"/>
            </w:r>
            <w:r w:rsidR="005A0C9E" w:rsidRPr="005A0C9E">
              <w:rPr>
                <w:rFonts w:cstheme="minorHAnsi"/>
                <w:bCs/>
                <w:sz w:val="18"/>
                <w:szCs w:val="18"/>
              </w:rPr>
              <w:t>/3</w:t>
            </w:r>
            <w:r w:rsidRPr="005A0C9E">
              <w:rPr>
                <w:rFonts w:cstheme="minorHAnsi"/>
                <w:sz w:val="18"/>
                <w:szCs w:val="18"/>
              </w:rPr>
              <w:t xml:space="preserve"> </w:t>
            </w:r>
          </w:p>
        </w:sdtContent>
      </w:sdt>
    </w:sdtContent>
  </w:sdt>
  <w:p w14:paraId="085D60A9" w14:textId="77777777" w:rsidR="0028789B" w:rsidRDefault="002878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28789B" w:rsidRDefault="0028789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28789B" w:rsidRDefault="0028789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28789B" w:rsidRDefault="0028789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28789B" w:rsidRPr="005A0C9E" w:rsidRDefault="005A0C9E" w:rsidP="005A0C9E">
        <w:pPr>
          <w:pStyle w:val="Footer"/>
          <w:jc w:val="center"/>
          <w:rPr>
            <w:sz w:val="18"/>
            <w:szCs w:val="18"/>
          </w:rPr>
        </w:pPr>
        <w:r w:rsidRPr="005A0C9E">
          <w:rPr>
            <w:sz w:val="18"/>
            <w:szCs w:val="18"/>
          </w:rPr>
          <w:t>1/1</w:t>
        </w:r>
        <w:r w:rsidR="0028789B" w:rsidRPr="005A0C9E">
          <w:rPr>
            <w:rFonts w:ascii="Arial" w:hAnsi="Arial" w:cs="Arial"/>
            <w:sz w:val="18"/>
            <w:szCs w:val="18"/>
          </w:rPr>
          <w:t xml:space="preserve"> </w:t>
        </w:r>
      </w:p>
    </w:sdtContent>
  </w:sdt>
  <w:p w14:paraId="6DBC4004" w14:textId="77777777" w:rsidR="0028789B" w:rsidRDefault="002878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454DB827" w:rsidR="005A0C9E" w:rsidRPr="005A0C9E" w:rsidRDefault="005A0C9E" w:rsidP="00B629F5">
    <w:pPr>
      <w:pStyle w:val="Header"/>
      <w:jc w:val="center"/>
      <w:rPr>
        <w:sz w:val="18"/>
        <w:szCs w:val="18"/>
      </w:rPr>
    </w:pPr>
    <w:r w:rsidRPr="005A0C9E">
      <w:rPr>
        <w:sz w:val="18"/>
        <w:szCs w:val="18"/>
      </w:rPr>
      <w:t>2/2</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6028E122" w:rsidR="005A0C9E" w:rsidRPr="005A0C9E" w:rsidRDefault="005A0C9E" w:rsidP="005A0C9E">
        <w:pPr>
          <w:pStyle w:val="Footer"/>
          <w:jc w:val="center"/>
          <w:rPr>
            <w:sz w:val="18"/>
            <w:szCs w:val="18"/>
          </w:rPr>
        </w:pPr>
        <w:r w:rsidRPr="005A0C9E">
          <w:rPr>
            <w:sz w:val="18"/>
            <w:szCs w:val="18"/>
          </w:rPr>
          <w:t>1/</w:t>
        </w:r>
        <w:r>
          <w:rPr>
            <w:sz w:val="18"/>
            <w:szCs w:val="18"/>
          </w:rPr>
          <w:t>2</w:t>
        </w:r>
        <w:r w:rsidRPr="005A0C9E">
          <w:rPr>
            <w:rFonts w:ascii="Arial" w:hAnsi="Arial" w:cs="Arial"/>
            <w:sz w:val="18"/>
            <w:szCs w:val="18"/>
          </w:rPr>
          <w:t xml:space="preserve"> </w:t>
        </w:r>
      </w:p>
    </w:sdtContent>
  </w:sdt>
  <w:p w14:paraId="73AC4235" w14:textId="77777777" w:rsidR="005A0C9E" w:rsidRDefault="005A0C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5A0C9E" w:rsidRPr="007107C9" w:rsidRDefault="005A0C9E" w:rsidP="00B629F5">
    <w:pPr>
      <w:pStyle w:val="Header"/>
      <w:jc w:val="center"/>
      <w:rPr>
        <w:rFonts w:cstheme="minorHAnsi"/>
        <w:b/>
        <w:sz w:val="32"/>
        <w:szCs w:val="32"/>
      </w:rPr>
    </w:pPr>
  </w:p>
  <w:p w14:paraId="666736C2" w14:textId="11DCD073" w:rsidR="005A0C9E" w:rsidRPr="005A0C9E" w:rsidRDefault="001B4A6A" w:rsidP="00B629F5">
    <w:pPr>
      <w:pStyle w:val="Header"/>
      <w:jc w:val="center"/>
      <w:rPr>
        <w:sz w:val="18"/>
        <w:szCs w:val="18"/>
      </w:rPr>
    </w:pPr>
    <w:r>
      <w:rPr>
        <w:sz w:val="18"/>
        <w:szCs w:val="18"/>
      </w:rPr>
      <w:t>1</w:t>
    </w:r>
    <w:r w:rsidR="005A0C9E"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B4A6A" w:rsidRPr="007107C9" w:rsidRDefault="001B4A6A" w:rsidP="00B629F5">
    <w:pPr>
      <w:pStyle w:val="Header"/>
      <w:jc w:val="center"/>
      <w:rPr>
        <w:rFonts w:cstheme="minorHAnsi"/>
        <w:b/>
        <w:sz w:val="32"/>
        <w:szCs w:val="32"/>
      </w:rPr>
    </w:pPr>
  </w:p>
  <w:p w14:paraId="23A4A480" w14:textId="4F38E837" w:rsidR="001B4A6A" w:rsidRPr="005A0C9E" w:rsidRDefault="001B4A6A"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28789B" w:rsidRPr="003F76D9" w:rsidRDefault="003F76D9"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3F76D9" w:rsidRPr="003F76D9" w:rsidRDefault="003F76D9"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C331A0" w14:textId="77777777" w:rsidR="00F52F6C" w:rsidRDefault="00F52F6C" w:rsidP="009C1B94">
      <w:pPr>
        <w:spacing w:after="0" w:line="240" w:lineRule="auto"/>
      </w:pPr>
      <w:bookmarkStart w:id="0" w:name="_Hlk212468101"/>
      <w:bookmarkEnd w:id="0"/>
      <w:r>
        <w:separator/>
      </w:r>
    </w:p>
  </w:footnote>
  <w:footnote w:type="continuationSeparator" w:id="0">
    <w:p w14:paraId="5FEFB602" w14:textId="77777777" w:rsidR="00F52F6C" w:rsidRDefault="00F52F6C" w:rsidP="009C1B94">
      <w:pPr>
        <w:spacing w:after="0" w:line="240" w:lineRule="auto"/>
      </w:pPr>
      <w:r>
        <w:continuationSeparator/>
      </w:r>
    </w:p>
  </w:footnote>
  <w:footnote w:type="continuationNotice" w:id="1">
    <w:p w14:paraId="7A7750F4" w14:textId="77777777" w:rsidR="00F52F6C" w:rsidRDefault="00F52F6C">
      <w:pPr>
        <w:spacing w:after="0" w:line="240" w:lineRule="auto"/>
      </w:pPr>
    </w:p>
  </w:footnote>
  <w:footnote w:id="2">
    <w:p w14:paraId="0078E9FD" w14:textId="77777777" w:rsidR="0028789B" w:rsidRDefault="0028789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28789B" w:rsidRDefault="0028789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7D6F6D" w:rsidRPr="004D071A" w:rsidRDefault="007D6F6D"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7158AF" w:rsidRPr="006A3208" w:rsidRDefault="007158AF"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28789B" w:rsidRDefault="0028789B">
    <w:pPr>
      <w:pStyle w:val="Header"/>
      <w:rPr>
        <w:rFonts w:ascii="Arial" w:hAnsi="Arial" w:cs="Arial"/>
      </w:rPr>
    </w:pPr>
  </w:p>
  <w:p w14:paraId="4585CFCE" w14:textId="77777777" w:rsidR="0028789B" w:rsidRDefault="0028789B">
    <w:pPr>
      <w:pStyle w:val="Header"/>
      <w:rPr>
        <w:rFonts w:ascii="Arial" w:hAnsi="Arial" w:cs="Arial"/>
      </w:rPr>
    </w:pPr>
  </w:p>
  <w:p w14:paraId="3981FAF6" w14:textId="77777777" w:rsidR="0028789B" w:rsidRPr="00C00949" w:rsidRDefault="0028789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28789B" w:rsidRPr="00C00949" w:rsidRDefault="0028789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5A0C9E" w:rsidRDefault="005A0C9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5A0C9E" w:rsidRPr="00C00949" w:rsidRDefault="005A0C9E"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A4B5B" w14:textId="77777777" w:rsidR="005A0C9E" w:rsidRDefault="005A0C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B4A6A" w:rsidRPr="00226A8F" w:rsidRDefault="001B4A6A"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3F76D9" w:rsidRPr="00226A8F" w:rsidRDefault="003F76D9"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360"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4"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5"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6"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7"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9"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1"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6"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7"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8"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9"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0"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1"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2"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3"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4"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5"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6"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556286951">
    <w:abstractNumId w:val="20"/>
  </w:num>
  <w:num w:numId="2" w16cid:durableId="332802894">
    <w:abstractNumId w:val="6"/>
  </w:num>
  <w:num w:numId="3" w16cid:durableId="580918423">
    <w:abstractNumId w:val="17"/>
  </w:num>
  <w:num w:numId="4" w16cid:durableId="1123303679">
    <w:abstractNumId w:val="18"/>
  </w:num>
  <w:num w:numId="5" w16cid:durableId="605190757">
    <w:abstractNumId w:val="1"/>
  </w:num>
  <w:num w:numId="6" w16cid:durableId="1224290075">
    <w:abstractNumId w:val="11"/>
  </w:num>
  <w:num w:numId="7" w16cid:durableId="1009410096">
    <w:abstractNumId w:val="3"/>
  </w:num>
  <w:num w:numId="8" w16cid:durableId="1490560631">
    <w:abstractNumId w:val="26"/>
  </w:num>
  <w:num w:numId="9" w16cid:durableId="429816952">
    <w:abstractNumId w:val="7"/>
  </w:num>
  <w:num w:numId="10" w16cid:durableId="1361781446">
    <w:abstractNumId w:val="14"/>
  </w:num>
  <w:num w:numId="11" w16cid:durableId="531528475">
    <w:abstractNumId w:val="8"/>
  </w:num>
  <w:num w:numId="12" w16cid:durableId="1129279475">
    <w:abstractNumId w:val="5"/>
  </w:num>
  <w:num w:numId="13" w16cid:durableId="2144731450">
    <w:abstractNumId w:val="24"/>
  </w:num>
  <w:num w:numId="14" w16cid:durableId="1630818307">
    <w:abstractNumId w:val="19"/>
  </w:num>
  <w:num w:numId="15" w16cid:durableId="498010385">
    <w:abstractNumId w:val="22"/>
  </w:num>
  <w:num w:numId="16" w16cid:durableId="1365524435">
    <w:abstractNumId w:val="15"/>
  </w:num>
  <w:num w:numId="17" w16cid:durableId="1230531946">
    <w:abstractNumId w:val="12"/>
  </w:num>
  <w:num w:numId="18" w16cid:durableId="1169323541">
    <w:abstractNumId w:val="2"/>
  </w:num>
  <w:num w:numId="19" w16cid:durableId="1723745733">
    <w:abstractNumId w:val="23"/>
  </w:num>
  <w:num w:numId="20" w16cid:durableId="2049794466">
    <w:abstractNumId w:val="4"/>
  </w:num>
  <w:num w:numId="21" w16cid:durableId="1617179778">
    <w:abstractNumId w:val="9"/>
  </w:num>
  <w:num w:numId="22" w16cid:durableId="746197679">
    <w:abstractNumId w:val="16"/>
  </w:num>
  <w:num w:numId="23" w16cid:durableId="1281956808">
    <w:abstractNumId w:val="0"/>
  </w:num>
  <w:num w:numId="24" w16cid:durableId="1640383338">
    <w:abstractNumId w:val="21"/>
  </w:num>
  <w:num w:numId="25" w16cid:durableId="1285576098">
    <w:abstractNumId w:val="10"/>
  </w:num>
  <w:num w:numId="26" w16cid:durableId="999966168">
    <w:abstractNumId w:val="13"/>
  </w:num>
  <w:num w:numId="27" w16cid:durableId="679163623">
    <w:abstractNumId w:val="2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80"/>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4B70"/>
    <w:rsid w:val="000069CA"/>
    <w:rsid w:val="000120FC"/>
    <w:rsid w:val="000130D1"/>
    <w:rsid w:val="000137FD"/>
    <w:rsid w:val="00013F71"/>
    <w:rsid w:val="00031117"/>
    <w:rsid w:val="00032D40"/>
    <w:rsid w:val="0003387C"/>
    <w:rsid w:val="00037301"/>
    <w:rsid w:val="00037B6F"/>
    <w:rsid w:val="000403DC"/>
    <w:rsid w:val="000428E2"/>
    <w:rsid w:val="000430C2"/>
    <w:rsid w:val="000433A7"/>
    <w:rsid w:val="00046980"/>
    <w:rsid w:val="00050C5E"/>
    <w:rsid w:val="00051D18"/>
    <w:rsid w:val="00053108"/>
    <w:rsid w:val="00055F01"/>
    <w:rsid w:val="00057DB3"/>
    <w:rsid w:val="000610C5"/>
    <w:rsid w:val="00063477"/>
    <w:rsid w:val="00063EA9"/>
    <w:rsid w:val="00076859"/>
    <w:rsid w:val="00076EB5"/>
    <w:rsid w:val="000806DF"/>
    <w:rsid w:val="00081DA5"/>
    <w:rsid w:val="000824A9"/>
    <w:rsid w:val="00082A46"/>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681"/>
    <w:rsid w:val="00141090"/>
    <w:rsid w:val="00141D85"/>
    <w:rsid w:val="00143DC3"/>
    <w:rsid w:val="00145049"/>
    <w:rsid w:val="00145299"/>
    <w:rsid w:val="00145818"/>
    <w:rsid w:val="00145A9E"/>
    <w:rsid w:val="00151C0A"/>
    <w:rsid w:val="001526BA"/>
    <w:rsid w:val="00153502"/>
    <w:rsid w:val="0015513F"/>
    <w:rsid w:val="0015690E"/>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4316"/>
    <w:rsid w:val="001A4AD0"/>
    <w:rsid w:val="001A6875"/>
    <w:rsid w:val="001A7C70"/>
    <w:rsid w:val="001B102A"/>
    <w:rsid w:val="001B1955"/>
    <w:rsid w:val="001B4A6A"/>
    <w:rsid w:val="001B5F5B"/>
    <w:rsid w:val="001C0C83"/>
    <w:rsid w:val="001C5B63"/>
    <w:rsid w:val="001C6726"/>
    <w:rsid w:val="001C678E"/>
    <w:rsid w:val="001D42C4"/>
    <w:rsid w:val="001D4DB8"/>
    <w:rsid w:val="001D6083"/>
    <w:rsid w:val="001E229E"/>
    <w:rsid w:val="001E22F8"/>
    <w:rsid w:val="001E53A4"/>
    <w:rsid w:val="001F02C3"/>
    <w:rsid w:val="001F4BC5"/>
    <w:rsid w:val="001F4C6B"/>
    <w:rsid w:val="001F691A"/>
    <w:rsid w:val="001F7008"/>
    <w:rsid w:val="001F713C"/>
    <w:rsid w:val="001F7181"/>
    <w:rsid w:val="00222373"/>
    <w:rsid w:val="00223A61"/>
    <w:rsid w:val="002245B9"/>
    <w:rsid w:val="00226A8F"/>
    <w:rsid w:val="002324A4"/>
    <w:rsid w:val="0023322E"/>
    <w:rsid w:val="00234C11"/>
    <w:rsid w:val="00236114"/>
    <w:rsid w:val="002376BF"/>
    <w:rsid w:val="002461C8"/>
    <w:rsid w:val="00247DA8"/>
    <w:rsid w:val="002528C8"/>
    <w:rsid w:val="002538D0"/>
    <w:rsid w:val="00256D53"/>
    <w:rsid w:val="002578AA"/>
    <w:rsid w:val="002579ED"/>
    <w:rsid w:val="00257A9B"/>
    <w:rsid w:val="002618CA"/>
    <w:rsid w:val="00266D02"/>
    <w:rsid w:val="00270A08"/>
    <w:rsid w:val="00271C3A"/>
    <w:rsid w:val="00274989"/>
    <w:rsid w:val="002749FD"/>
    <w:rsid w:val="00280FE1"/>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9C1"/>
    <w:rsid w:val="002F0A28"/>
    <w:rsid w:val="002F3222"/>
    <w:rsid w:val="002F581A"/>
    <w:rsid w:val="002F740C"/>
    <w:rsid w:val="00302316"/>
    <w:rsid w:val="0030248F"/>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5EC2"/>
    <w:rsid w:val="003A7808"/>
    <w:rsid w:val="003B1162"/>
    <w:rsid w:val="003B37D4"/>
    <w:rsid w:val="003B3AB2"/>
    <w:rsid w:val="003B5CCF"/>
    <w:rsid w:val="003C1F65"/>
    <w:rsid w:val="003C7DB5"/>
    <w:rsid w:val="003D3E86"/>
    <w:rsid w:val="003D5DEE"/>
    <w:rsid w:val="003F162A"/>
    <w:rsid w:val="003F1DE0"/>
    <w:rsid w:val="003F76D9"/>
    <w:rsid w:val="00400A5E"/>
    <w:rsid w:val="00401051"/>
    <w:rsid w:val="00404C38"/>
    <w:rsid w:val="004050CC"/>
    <w:rsid w:val="00405AE2"/>
    <w:rsid w:val="00406A7C"/>
    <w:rsid w:val="004120AD"/>
    <w:rsid w:val="00415EDB"/>
    <w:rsid w:val="004171D5"/>
    <w:rsid w:val="00417E54"/>
    <w:rsid w:val="004201CB"/>
    <w:rsid w:val="00426721"/>
    <w:rsid w:val="00426C43"/>
    <w:rsid w:val="00427045"/>
    <w:rsid w:val="00430433"/>
    <w:rsid w:val="00431A08"/>
    <w:rsid w:val="0043374E"/>
    <w:rsid w:val="0043496C"/>
    <w:rsid w:val="00445165"/>
    <w:rsid w:val="00445D61"/>
    <w:rsid w:val="00450BD3"/>
    <w:rsid w:val="00450CA4"/>
    <w:rsid w:val="00452C7F"/>
    <w:rsid w:val="00454CF3"/>
    <w:rsid w:val="00454E1E"/>
    <w:rsid w:val="0045645A"/>
    <w:rsid w:val="00461758"/>
    <w:rsid w:val="0046350C"/>
    <w:rsid w:val="00465771"/>
    <w:rsid w:val="00474C32"/>
    <w:rsid w:val="004757D7"/>
    <w:rsid w:val="0047750F"/>
    <w:rsid w:val="0048120C"/>
    <w:rsid w:val="00481446"/>
    <w:rsid w:val="00490047"/>
    <w:rsid w:val="004967DB"/>
    <w:rsid w:val="004A176E"/>
    <w:rsid w:val="004B45A8"/>
    <w:rsid w:val="004C2882"/>
    <w:rsid w:val="004C3423"/>
    <w:rsid w:val="004C7324"/>
    <w:rsid w:val="004C79DB"/>
    <w:rsid w:val="004D071A"/>
    <w:rsid w:val="004D10A8"/>
    <w:rsid w:val="004D1115"/>
    <w:rsid w:val="004D141F"/>
    <w:rsid w:val="004D453E"/>
    <w:rsid w:val="004D4A10"/>
    <w:rsid w:val="004D54DF"/>
    <w:rsid w:val="004D5763"/>
    <w:rsid w:val="004D5D8E"/>
    <w:rsid w:val="004E24F7"/>
    <w:rsid w:val="004E6279"/>
    <w:rsid w:val="004F08E3"/>
    <w:rsid w:val="004F0A74"/>
    <w:rsid w:val="004F2FCA"/>
    <w:rsid w:val="004F3312"/>
    <w:rsid w:val="004F3B6A"/>
    <w:rsid w:val="004F573A"/>
    <w:rsid w:val="004F7B3A"/>
    <w:rsid w:val="005007F7"/>
    <w:rsid w:val="005022E3"/>
    <w:rsid w:val="00503960"/>
    <w:rsid w:val="00503E0D"/>
    <w:rsid w:val="00504D01"/>
    <w:rsid w:val="00507D4C"/>
    <w:rsid w:val="005149EE"/>
    <w:rsid w:val="005231E8"/>
    <w:rsid w:val="00523BD7"/>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77B0"/>
    <w:rsid w:val="00611B0F"/>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575"/>
    <w:rsid w:val="00696E34"/>
    <w:rsid w:val="006978CC"/>
    <w:rsid w:val="006A3208"/>
    <w:rsid w:val="006A50E4"/>
    <w:rsid w:val="006A6616"/>
    <w:rsid w:val="006A6C7F"/>
    <w:rsid w:val="006B4F3D"/>
    <w:rsid w:val="006B6303"/>
    <w:rsid w:val="006B74D9"/>
    <w:rsid w:val="006C1544"/>
    <w:rsid w:val="006C6890"/>
    <w:rsid w:val="006C7878"/>
    <w:rsid w:val="006D0086"/>
    <w:rsid w:val="006D3B75"/>
    <w:rsid w:val="006D52AC"/>
    <w:rsid w:val="006D7F7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58AF"/>
    <w:rsid w:val="00716218"/>
    <w:rsid w:val="00716725"/>
    <w:rsid w:val="00721389"/>
    <w:rsid w:val="0072165A"/>
    <w:rsid w:val="00721B15"/>
    <w:rsid w:val="007220A8"/>
    <w:rsid w:val="00727EAE"/>
    <w:rsid w:val="00736984"/>
    <w:rsid w:val="00737AB4"/>
    <w:rsid w:val="007405EC"/>
    <w:rsid w:val="00740978"/>
    <w:rsid w:val="007413B8"/>
    <w:rsid w:val="00742274"/>
    <w:rsid w:val="00742EF0"/>
    <w:rsid w:val="00743B04"/>
    <w:rsid w:val="00746164"/>
    <w:rsid w:val="0075058D"/>
    <w:rsid w:val="0075128D"/>
    <w:rsid w:val="007516C2"/>
    <w:rsid w:val="007535DA"/>
    <w:rsid w:val="00755BE4"/>
    <w:rsid w:val="0076446C"/>
    <w:rsid w:val="00766368"/>
    <w:rsid w:val="007671FD"/>
    <w:rsid w:val="00771CF1"/>
    <w:rsid w:val="0077268D"/>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61C2"/>
    <w:rsid w:val="007A738B"/>
    <w:rsid w:val="007A75B1"/>
    <w:rsid w:val="007A7F64"/>
    <w:rsid w:val="007C668E"/>
    <w:rsid w:val="007C7E56"/>
    <w:rsid w:val="007D2689"/>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3D3A"/>
    <w:rsid w:val="0081477C"/>
    <w:rsid w:val="00814A2F"/>
    <w:rsid w:val="00815074"/>
    <w:rsid w:val="00815099"/>
    <w:rsid w:val="0081527B"/>
    <w:rsid w:val="00821DA6"/>
    <w:rsid w:val="008224F3"/>
    <w:rsid w:val="00824B30"/>
    <w:rsid w:val="008256DB"/>
    <w:rsid w:val="0082609E"/>
    <w:rsid w:val="00826680"/>
    <w:rsid w:val="00831465"/>
    <w:rsid w:val="008314B3"/>
    <w:rsid w:val="00831D10"/>
    <w:rsid w:val="00834A5F"/>
    <w:rsid w:val="00836441"/>
    <w:rsid w:val="00841241"/>
    <w:rsid w:val="00845204"/>
    <w:rsid w:val="00846980"/>
    <w:rsid w:val="00847C09"/>
    <w:rsid w:val="00852479"/>
    <w:rsid w:val="0085391C"/>
    <w:rsid w:val="00857431"/>
    <w:rsid w:val="00862B1F"/>
    <w:rsid w:val="0086439D"/>
    <w:rsid w:val="008647B5"/>
    <w:rsid w:val="00865961"/>
    <w:rsid w:val="008662B0"/>
    <w:rsid w:val="00866B84"/>
    <w:rsid w:val="00871AF8"/>
    <w:rsid w:val="00873B0C"/>
    <w:rsid w:val="00876558"/>
    <w:rsid w:val="00880556"/>
    <w:rsid w:val="00881167"/>
    <w:rsid w:val="0088218A"/>
    <w:rsid w:val="008829CC"/>
    <w:rsid w:val="008836C4"/>
    <w:rsid w:val="00883D54"/>
    <w:rsid w:val="008876A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737C"/>
    <w:rsid w:val="008C782F"/>
    <w:rsid w:val="008C7BD2"/>
    <w:rsid w:val="008D141E"/>
    <w:rsid w:val="008D3345"/>
    <w:rsid w:val="008D3A6E"/>
    <w:rsid w:val="008E0A3D"/>
    <w:rsid w:val="008E2DD3"/>
    <w:rsid w:val="008E4405"/>
    <w:rsid w:val="008E668E"/>
    <w:rsid w:val="008F0337"/>
    <w:rsid w:val="008F1D61"/>
    <w:rsid w:val="008F2F04"/>
    <w:rsid w:val="008F57C5"/>
    <w:rsid w:val="008F6CE6"/>
    <w:rsid w:val="00905D74"/>
    <w:rsid w:val="009107E1"/>
    <w:rsid w:val="009134C8"/>
    <w:rsid w:val="009149BC"/>
    <w:rsid w:val="00917720"/>
    <w:rsid w:val="00923D49"/>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B2D36"/>
    <w:rsid w:val="009B3CF6"/>
    <w:rsid w:val="009B3D65"/>
    <w:rsid w:val="009B7DA1"/>
    <w:rsid w:val="009C1B94"/>
    <w:rsid w:val="009C2B12"/>
    <w:rsid w:val="009C5326"/>
    <w:rsid w:val="009C5AD3"/>
    <w:rsid w:val="009C7812"/>
    <w:rsid w:val="009D43EF"/>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76FB"/>
    <w:rsid w:val="00A25B04"/>
    <w:rsid w:val="00A263FA"/>
    <w:rsid w:val="00A300F1"/>
    <w:rsid w:val="00A30E6B"/>
    <w:rsid w:val="00A342E4"/>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20D9"/>
    <w:rsid w:val="00A74864"/>
    <w:rsid w:val="00A74C68"/>
    <w:rsid w:val="00A81DEB"/>
    <w:rsid w:val="00A820C5"/>
    <w:rsid w:val="00A8279D"/>
    <w:rsid w:val="00A83AB8"/>
    <w:rsid w:val="00A84FB7"/>
    <w:rsid w:val="00A853C9"/>
    <w:rsid w:val="00A867F1"/>
    <w:rsid w:val="00A903A4"/>
    <w:rsid w:val="00A93D38"/>
    <w:rsid w:val="00A958F9"/>
    <w:rsid w:val="00A9634A"/>
    <w:rsid w:val="00A97B22"/>
    <w:rsid w:val="00AA2D79"/>
    <w:rsid w:val="00AA44F4"/>
    <w:rsid w:val="00AA7435"/>
    <w:rsid w:val="00AA7CB1"/>
    <w:rsid w:val="00AB25F8"/>
    <w:rsid w:val="00AB3C0A"/>
    <w:rsid w:val="00AB64E7"/>
    <w:rsid w:val="00AC2C49"/>
    <w:rsid w:val="00AC411C"/>
    <w:rsid w:val="00AC4478"/>
    <w:rsid w:val="00AC4B94"/>
    <w:rsid w:val="00AD0A78"/>
    <w:rsid w:val="00AD4B5C"/>
    <w:rsid w:val="00AD6D4E"/>
    <w:rsid w:val="00AE0709"/>
    <w:rsid w:val="00AE103C"/>
    <w:rsid w:val="00AE29DB"/>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3E4E"/>
    <w:rsid w:val="00B53EF9"/>
    <w:rsid w:val="00B5442A"/>
    <w:rsid w:val="00B5443F"/>
    <w:rsid w:val="00B60FB7"/>
    <w:rsid w:val="00B62126"/>
    <w:rsid w:val="00B629F5"/>
    <w:rsid w:val="00B63241"/>
    <w:rsid w:val="00B64424"/>
    <w:rsid w:val="00B64937"/>
    <w:rsid w:val="00B67D85"/>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AAA"/>
    <w:rsid w:val="00BB7799"/>
    <w:rsid w:val="00BC2239"/>
    <w:rsid w:val="00BC4026"/>
    <w:rsid w:val="00BC419E"/>
    <w:rsid w:val="00BC62B5"/>
    <w:rsid w:val="00BC79E5"/>
    <w:rsid w:val="00BD1A42"/>
    <w:rsid w:val="00BD28A0"/>
    <w:rsid w:val="00BD2A44"/>
    <w:rsid w:val="00BD3323"/>
    <w:rsid w:val="00BD6F95"/>
    <w:rsid w:val="00BD78E5"/>
    <w:rsid w:val="00BE11D7"/>
    <w:rsid w:val="00BE16E6"/>
    <w:rsid w:val="00BE657E"/>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5D8C"/>
    <w:rsid w:val="00C86261"/>
    <w:rsid w:val="00C86A2F"/>
    <w:rsid w:val="00C902BA"/>
    <w:rsid w:val="00C9199B"/>
    <w:rsid w:val="00C93F00"/>
    <w:rsid w:val="00C958AA"/>
    <w:rsid w:val="00C9763D"/>
    <w:rsid w:val="00C978CA"/>
    <w:rsid w:val="00C97E72"/>
    <w:rsid w:val="00CA15FD"/>
    <w:rsid w:val="00CA18AE"/>
    <w:rsid w:val="00CA353D"/>
    <w:rsid w:val="00CA6264"/>
    <w:rsid w:val="00CB0C55"/>
    <w:rsid w:val="00CB2183"/>
    <w:rsid w:val="00CB63C9"/>
    <w:rsid w:val="00CB6B3B"/>
    <w:rsid w:val="00CC0B12"/>
    <w:rsid w:val="00CC0E06"/>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D0364A"/>
    <w:rsid w:val="00D10630"/>
    <w:rsid w:val="00D12718"/>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413A5"/>
    <w:rsid w:val="00D413E3"/>
    <w:rsid w:val="00D43AD8"/>
    <w:rsid w:val="00D43E06"/>
    <w:rsid w:val="00D46565"/>
    <w:rsid w:val="00D500B1"/>
    <w:rsid w:val="00D524C0"/>
    <w:rsid w:val="00D52651"/>
    <w:rsid w:val="00D52C64"/>
    <w:rsid w:val="00D57A9B"/>
    <w:rsid w:val="00D64C3F"/>
    <w:rsid w:val="00D651AD"/>
    <w:rsid w:val="00D65D1C"/>
    <w:rsid w:val="00D7217D"/>
    <w:rsid w:val="00D7270E"/>
    <w:rsid w:val="00D7330F"/>
    <w:rsid w:val="00D77A1B"/>
    <w:rsid w:val="00D80260"/>
    <w:rsid w:val="00D82888"/>
    <w:rsid w:val="00D8524A"/>
    <w:rsid w:val="00D87106"/>
    <w:rsid w:val="00D87C80"/>
    <w:rsid w:val="00D92A2B"/>
    <w:rsid w:val="00D93DC3"/>
    <w:rsid w:val="00D94337"/>
    <w:rsid w:val="00D9659B"/>
    <w:rsid w:val="00D9739C"/>
    <w:rsid w:val="00DB0152"/>
    <w:rsid w:val="00DB290D"/>
    <w:rsid w:val="00DB2DBE"/>
    <w:rsid w:val="00DB352D"/>
    <w:rsid w:val="00DB3A40"/>
    <w:rsid w:val="00DB6DB2"/>
    <w:rsid w:val="00DB7D84"/>
    <w:rsid w:val="00DC0BA5"/>
    <w:rsid w:val="00DC2EEC"/>
    <w:rsid w:val="00DC590B"/>
    <w:rsid w:val="00DD1BCF"/>
    <w:rsid w:val="00DD34F9"/>
    <w:rsid w:val="00DD416C"/>
    <w:rsid w:val="00DD426F"/>
    <w:rsid w:val="00DD7742"/>
    <w:rsid w:val="00DE08AA"/>
    <w:rsid w:val="00DF4762"/>
    <w:rsid w:val="00DF4A95"/>
    <w:rsid w:val="00DF773F"/>
    <w:rsid w:val="00E0261B"/>
    <w:rsid w:val="00E042C1"/>
    <w:rsid w:val="00E0570D"/>
    <w:rsid w:val="00E07C1D"/>
    <w:rsid w:val="00E12E15"/>
    <w:rsid w:val="00E170B5"/>
    <w:rsid w:val="00E237B3"/>
    <w:rsid w:val="00E23C68"/>
    <w:rsid w:val="00E24277"/>
    <w:rsid w:val="00E26AB2"/>
    <w:rsid w:val="00E275AB"/>
    <w:rsid w:val="00E30BF9"/>
    <w:rsid w:val="00E32F3D"/>
    <w:rsid w:val="00E3365E"/>
    <w:rsid w:val="00E347D1"/>
    <w:rsid w:val="00E35274"/>
    <w:rsid w:val="00E41261"/>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4922"/>
    <w:rsid w:val="00E85514"/>
    <w:rsid w:val="00E869CD"/>
    <w:rsid w:val="00E93103"/>
    <w:rsid w:val="00EA1CEB"/>
    <w:rsid w:val="00EA20E7"/>
    <w:rsid w:val="00EA4074"/>
    <w:rsid w:val="00EA529B"/>
    <w:rsid w:val="00EA53BA"/>
    <w:rsid w:val="00EA664A"/>
    <w:rsid w:val="00EB08E2"/>
    <w:rsid w:val="00EB2D3D"/>
    <w:rsid w:val="00EB5791"/>
    <w:rsid w:val="00EB7B08"/>
    <w:rsid w:val="00EC2378"/>
    <w:rsid w:val="00EC3822"/>
    <w:rsid w:val="00EC4EA7"/>
    <w:rsid w:val="00EC576E"/>
    <w:rsid w:val="00EC648C"/>
    <w:rsid w:val="00EC7E14"/>
    <w:rsid w:val="00ED0769"/>
    <w:rsid w:val="00ED2961"/>
    <w:rsid w:val="00ED54F4"/>
    <w:rsid w:val="00ED7F83"/>
    <w:rsid w:val="00EE0C71"/>
    <w:rsid w:val="00EE2111"/>
    <w:rsid w:val="00EE2668"/>
    <w:rsid w:val="00EE2BE7"/>
    <w:rsid w:val="00EE5904"/>
    <w:rsid w:val="00EF109C"/>
    <w:rsid w:val="00EF1DF0"/>
    <w:rsid w:val="00EF4151"/>
    <w:rsid w:val="00EF7720"/>
    <w:rsid w:val="00F02019"/>
    <w:rsid w:val="00F1054A"/>
    <w:rsid w:val="00F12373"/>
    <w:rsid w:val="00F12EAF"/>
    <w:rsid w:val="00F171E5"/>
    <w:rsid w:val="00F2146C"/>
    <w:rsid w:val="00F22DB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73F6"/>
    <w:rsid w:val="00F82566"/>
    <w:rsid w:val="00F831CA"/>
    <w:rsid w:val="00F83AF2"/>
    <w:rsid w:val="00F84DF1"/>
    <w:rsid w:val="00F850D1"/>
    <w:rsid w:val="00F85D63"/>
    <w:rsid w:val="00F87060"/>
    <w:rsid w:val="00F9049C"/>
    <w:rsid w:val="00F90A8B"/>
    <w:rsid w:val="00F93BBB"/>
    <w:rsid w:val="00F94D21"/>
    <w:rsid w:val="00F94D66"/>
    <w:rsid w:val="00FA0FFD"/>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F0F22"/>
    <w:rsid w:val="00FF133C"/>
    <w:rsid w:val="00FF2A02"/>
    <w:rsid w:val="00FF3514"/>
    <w:rsid w:val="00FF3D08"/>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B9CA190C5194EDFB1525EF9F7A48821"/>
        <w:category>
          <w:name w:val="General"/>
          <w:gallery w:val="placeholder"/>
        </w:category>
        <w:types>
          <w:type w:val="bbPlcHdr"/>
        </w:types>
        <w:behaviors>
          <w:behavior w:val="content"/>
        </w:behaviors>
        <w:guid w:val="{A122C0BF-C9D2-4B08-A67A-EF4BC2E2FD79}"/>
      </w:docPartPr>
      <w:docPartBody>
        <w:p w:rsidR="005E55FE" w:rsidRDefault="00230A2D">
          <w:r w:rsidRPr="00C518B7">
            <w:rPr>
              <w:rStyle w:val="PlaceholderText"/>
            </w:rPr>
            <w:t>[Dokumendi reg. kpv]</w:t>
          </w:r>
        </w:p>
      </w:docPartBody>
    </w:docPart>
    <w:docPart>
      <w:docPartPr>
        <w:name w:val="1F658DEE0F904BF9A8730284AF60EA08"/>
        <w:category>
          <w:name w:val="General"/>
          <w:gallery w:val="placeholder"/>
        </w:category>
        <w:types>
          <w:type w:val="bbPlcHdr"/>
        </w:types>
        <w:behaviors>
          <w:behavior w:val="content"/>
        </w:behaviors>
        <w:guid w:val="{68E5928A-DC71-49C8-B06E-3F8F05E9B3CE}"/>
      </w:docPartPr>
      <w:docPartBody>
        <w:p w:rsidR="005E55FE" w:rsidRDefault="00230A2D">
          <w:r w:rsidRPr="00C518B7">
            <w:rPr>
              <w:rStyle w:val="PlaceholderText"/>
            </w:rPr>
            <w:t>[Dokumendi reg. nr]</w:t>
          </w:r>
        </w:p>
      </w:docPartBody>
    </w:docPart>
    <w:docPart>
      <w:docPartPr>
        <w:name w:val="F78F7BE6C81547FCAABA8CF50A1A636F"/>
        <w:category>
          <w:name w:val="General"/>
          <w:gallery w:val="placeholder"/>
        </w:category>
        <w:types>
          <w:type w:val="bbPlcHdr"/>
        </w:types>
        <w:behaviors>
          <w:behavior w:val="content"/>
        </w:behaviors>
        <w:guid w:val="{D6DA8BA3-6CB6-4214-99E8-769DE97DEB6F}"/>
      </w:docPartPr>
      <w:docPartBody>
        <w:p w:rsidR="002E654C" w:rsidRDefault="00FC260F" w:rsidP="00FC260F">
          <w:pPr>
            <w:pStyle w:val="F78F7BE6C81547FCAABA8CF50A1A636F"/>
          </w:pPr>
          <w:r w:rsidRPr="00D9623A">
            <w:rPr>
              <w:rStyle w:val="PlaceholderText"/>
            </w:rPr>
            <w:t>[Dokumendi reg.kpv]</w:t>
          </w:r>
        </w:p>
      </w:docPartBody>
    </w:docPart>
    <w:docPart>
      <w:docPartPr>
        <w:name w:val="7EEF3A310741443BB6FD3475F26B9B30"/>
        <w:category>
          <w:name w:val="General"/>
          <w:gallery w:val="placeholder"/>
        </w:category>
        <w:types>
          <w:type w:val="bbPlcHdr"/>
        </w:types>
        <w:behaviors>
          <w:behavior w:val="content"/>
        </w:behaviors>
        <w:guid w:val="{C25BF5BD-382A-4DC8-8611-437E633FB548}"/>
      </w:docPartPr>
      <w:docPartBody>
        <w:p w:rsidR="002E654C" w:rsidRDefault="00FC260F" w:rsidP="00FC260F">
          <w:pPr>
            <w:pStyle w:val="7EEF3A310741443BB6FD3475F26B9B30"/>
          </w:pPr>
          <w:r w:rsidRPr="00D9623A">
            <w:rPr>
              <w:rStyle w:val="PlaceholderText"/>
            </w:rPr>
            <w:t>[Dokumendi reg.nr]</w:t>
          </w:r>
        </w:p>
      </w:docPartBody>
    </w:docPart>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2E654C"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2E654C" w:rsidRDefault="00FC260F" w:rsidP="00FC260F">
          <w:pPr>
            <w:pStyle w:val="FC975425DCB744DC9C9BEFC9579E57CE"/>
          </w:pPr>
          <w:r w:rsidRPr="00D9623A">
            <w:rPr>
              <w:rStyle w:val="PlaceholderText"/>
            </w:rPr>
            <w:t>[Dokumendi reg.nr]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0A2D"/>
    <w:rsid w:val="00230A2D"/>
    <w:rsid w:val="00291D30"/>
    <w:rsid w:val="002E654C"/>
    <w:rsid w:val="003F60AD"/>
    <w:rsid w:val="005A003E"/>
    <w:rsid w:val="005E55FE"/>
    <w:rsid w:val="006007A0"/>
    <w:rsid w:val="00616C47"/>
    <w:rsid w:val="00696E34"/>
    <w:rsid w:val="0070081D"/>
    <w:rsid w:val="007516C2"/>
    <w:rsid w:val="008008E5"/>
    <w:rsid w:val="008027AB"/>
    <w:rsid w:val="00954194"/>
    <w:rsid w:val="00BE11D7"/>
    <w:rsid w:val="00EA06D0"/>
    <w:rsid w:val="00F469F5"/>
    <w:rsid w:val="00FC260F"/>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C260F"/>
    <w:rPr>
      <w:color w:val="666666"/>
    </w:rPr>
  </w:style>
  <w:style w:type="paragraph" w:customStyle="1" w:styleId="F78F7BE6C81547FCAABA8CF50A1A636F">
    <w:name w:val="F78F7BE6C81547FCAABA8CF50A1A636F"/>
    <w:rsid w:val="00FC260F"/>
  </w:style>
  <w:style w:type="paragraph" w:customStyle="1" w:styleId="7EEF3A310741443BB6FD3475F26B9B30">
    <w:name w:val="7EEF3A310741443BB6FD3475F26B9B30"/>
    <w:rsid w:val="00FC260F"/>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kument" ma:contentTypeID="0x0101000AB46F53B219D449BCD96752ED921A07" ma:contentTypeVersion="10" ma:contentTypeDescription="Loo uus dokument" ma:contentTypeScope="" ma:versionID="cd3108ed28b7005729fc40a30c3fff21">
  <xsd:schema xmlns:xsd="http://www.w3.org/2001/XMLSchema" xmlns:xs="http://www.w3.org/2001/XMLSchema" xmlns:p="http://schemas.microsoft.com/office/2006/metadata/properties" xmlns:ns2="b64359b1-555d-4a23-afd9-09b2416a6ac2" xmlns:ns3="46bcbcb0-34a0-4577-864d-e9b897e5ddb2" xmlns:ns4="1d754ec9-4b5d-471f-8159-2f001737e44a" targetNamespace="http://schemas.microsoft.com/office/2006/metadata/properties" ma:root="true" ma:fieldsID="564aed1b1f87b2ea86b0ea907e75f9c0" ns2:_="" ns3:_="" ns4:_="">
    <xsd:import namespace="b64359b1-555d-4a23-afd9-09b2416a6ac2"/>
    <xsd:import namespace="46bcbcb0-34a0-4577-864d-e9b897e5ddb2"/>
    <xsd:import namespace="1d754ec9-4b5d-471f-8159-2f001737e44a"/>
    <xsd:element name="properties">
      <xsd:complexType>
        <xsd:sequence>
          <xsd:element name="documentManagement">
            <xsd:complexType>
              <xsd:all>
                <xsd:element ref="ns2:TaxKeywordTaxHTField" minOccurs="0"/>
                <xsd:element ref="ns2:TaxCatchAll" minOccurs="0"/>
                <xsd:element ref="ns3:Valdkond" minOccurs="0"/>
                <xsd:element ref="ns3:Seisund" minOccurs="0"/>
                <xsd:element ref="ns3:T_x00e4_htaeg" minOccurs="0"/>
                <xsd:element ref="ns4:SharedWithUsers" minOccurs="0"/>
                <xsd:element ref="ns4:SharedWithDetail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Ettevõtte märksõnad" ma:fieldId="{23f27201-bee3-471e-b2e7-b64fd8b7ca38}" ma:taxonomyMulti="true" ma:sspId="5e71c30e-1cc3-4d38-9da9-f9e01e8a0bb2"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50a3f3ad-8a8b-4e8d-9a47-865bc077721f}" ma:internalName="TaxCatchAll" ma:showField="CatchAllData" ma:web="b64359b1-555d-4a23-afd9-09b2416a6ac2">
      <xsd:complexType>
        <xsd:complexContent>
          <xsd:extension base="dms:MultiChoiceLookup">
            <xsd:sequence>
              <xsd:element name="Value" type="dms:Lookup" maxOccurs="unbounded" minOccurs="0" nillable="true"/>
            </xsd:sequence>
          </xsd:extension>
        </xsd:complexContent>
      </xsd:complexType>
    </xsd:element>
    <xsd:element name="_dlc_DocId" ma:index="16" nillable="true" ma:displayName="Dokumendi ID väärtus" ma:description="Sellele üksusele määratud dokumendi ID väärtus." ma:internalName="_dlc_DocId" ma:readOnly="true">
      <xsd:simpleType>
        <xsd:restriction base="dms:Text"/>
      </xsd:simpleType>
    </xsd:element>
    <xsd:element name="_dlc_DocIdUrl" ma:index="17"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6bcbcb0-34a0-4577-864d-e9b897e5ddb2" elementFormDefault="qualified">
    <xsd:import namespace="http://schemas.microsoft.com/office/2006/documentManagement/types"/>
    <xsd:import namespace="http://schemas.microsoft.com/office/infopath/2007/PartnerControls"/>
    <xsd:element name="Valdkond" ma:index="11" nillable="true" ma:displayName="Valdkond" ma:default="Muu" ma:format="Dropdown" ma:internalName="Valdkond">
      <xsd:simpleType>
        <xsd:restriction base="dms:Choice">
          <xsd:enumeration value="Füüsiline julgeolek"/>
          <xsd:enumeration value="Teabejulgeolek"/>
          <xsd:enumeration value="Personali julgeolek"/>
          <xsd:enumeration value="Tegevusjulgeolek"/>
          <xsd:enumeration value="Julgeolekuluure"/>
          <xsd:enumeration value="Muu"/>
        </xsd:restriction>
      </xsd:simpleType>
    </xsd:element>
    <xsd:element name="Seisund" ma:index="12" nillable="true" ma:displayName="Seisund" ma:default="Jooksev" ma:format="Dropdown" ma:internalName="Seisund">
      <xsd:simpleType>
        <xsd:restriction base="dms:Unknown">
          <xsd:enumeration value="Jooksev"/>
          <xsd:enumeration value="Pikaajaline"/>
          <xsd:enumeration value="Lõpetatud"/>
        </xsd:restriction>
      </xsd:simpleType>
    </xsd:element>
    <xsd:element name="T_x00e4_htaeg" ma:index="13" nillable="true" ma:displayName="Tähtaeg" ma:format="DateOnly" ma:internalName="T_x00e4_htaeg">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d754ec9-4b5d-471f-8159-2f001737e44a" elementFormDefault="qualified">
    <xsd:import namespace="http://schemas.microsoft.com/office/2006/documentManagement/types"/>
    <xsd:import namespace="http://schemas.microsoft.com/office/infopath/2007/PartnerControls"/>
    <xsd:element name="SharedWithUsers" ma:index="14"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Ühiskasutusse andmise üksikasjad"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documentManagement xmlns:xsi="http://www.w3.org/2001/XMLSchema-instance">
    <RMUniqueID xmlns="c82a0878-5d46-4028-a908-39cd4b531487">599dea99-c681-42e7-ac9b-1c00414e4924</RMUniqueID>
    <RMTitle xmlns="c82a0878-5d46-4028-a908-39cd4b531487"/>
    <RMRegistrationDate xmlns="c82a0878-5d46-4028-a908-39cd4b531487" xsi:nil="true"/>
    <RMReferenceCode xmlns="c82a0878-5d46-4028-a908-39cd4b531487" xsi:nil="true"/>
    <ADR_x0020_pealkiri xmlns="c82a0878-5d46-4028-a908-39cd4b531487">Lisa 3</ADR_x0020_pealkiri>
    <Dokregkpv xmlns="c82a0878-5d46-4028-a908-39cd4b531487">2026-06-16T00:00:00</Dokregkpv>
    <Dokregnr xmlns="c82a0878-5d46-4028-a908-39cd4b531487">2-14/26/2042-2</Dokregnr>
    <RMAccessRestrictionLevel xmlns="c82a0878-5d46-4028-a908-39cd4b531487">Avalik</RMAccessRestrictionLevel>
    <RMAccessRestrictionReason xmlns="c82a0878-5d46-4028-a908-39cd4b531487" xsi:nil="true"/>
    <RMAccessRestrictionDuration xmlns="c82a0878-5d46-4028-a908-39cd4b531487" xsi:nil="true"/>
    <RMPublishedFrom xmlns="c82a0878-5d46-4028-a908-39cd4b531487" xsi:nil="true"/>
    <RMAccessRestrictedUntil xmlns="c82a0878-5d46-4028-a908-39cd4b531487" xsi:nil="true"/>
    <RMAccessRestrictionEndEvent xmlns="c82a0878-5d46-4028-a908-39cd4b531487" xsi:nil="true"/>
    <RMAccessRestrictionDate xmlns="c82a0878-5d46-4028-a908-39cd4b531487" xsi:nil="true"/>
    <RMAccessRestrictionOwner xmlns="c82a0878-5d46-4028-a908-39cd4b531487" xsi:nil="true"/>
    <RMInheritedFields xmlns="c82a0878-5d46-4028-a908-39cd4b531487">RMAccessRestrictionPublishingLevel</RMInheritedFields>
    <RMOrderPosition xmlns="c82a0878-5d46-4028-a908-39cd4b531487" xsi:nil="true"/>
    <RMAccessRestrictedFrom xmlns="c82a0878-5d46-4028-a908-39cd4b531487" xsi:nil="true"/>
    <RMAccessRestrictionNotificationTime xmlns="c82a0878-5d46-4028-a908-39cd4b531487" xsi:nil="true"/>
    <RMFileName xmlns="c82a0878-5d46-4028-a908-39cd4b531487">A_RKIK_Lisa 3. Julgeolekutingimused_koos_lisadega</RMFileName>
    <RMPublishedDocumentUniqueId xmlns="c82a0878-5d46-4028-a908-39cd4b531487" xsi:nil="true"/>
    <RMRevisionStatus xmlns="c82a0878-5d46-4028-a908-39cd4b531487" xsi:nil="true"/>
    <RMRevisionNumber xmlns="c82a0878-5d46-4028-a908-39cd4b531487" xsi:nil="true"/>
    <RMPublishedUntil xmlns="c82a0878-5d46-4028-a908-39cd4b531487" xsi:nil="true"/>
    <RMAddendumNumber xmlns="c82a0878-5d46-4028-a908-39cd4b531487" xsi:nil="true"/>
    <RMSigner xmlns="c82a0878-5d46-4028-a908-39cd4b531487" xsi:nil="true"/>
    <RMHighestAccessRestrictionLevel xmlns="c82a0878-5d46-4028-a908-39cd4b531487" xsi:nil="true"/>
    <Riik_x0020__x0028_PT_x0029_ xmlns="c82a0878-5d46-4028-a908-39cd4b531487" xsi:nil="true"/>
    <Salastatuse_x0020_muutmise_x0020_alus xmlns="c82a0878-5d46-4028-a908-39cd4b531487" xsi:nil="true"/>
    <AKmallile xmlns="c82a0878-5d46-4028-a908-39cd4b531487" xsi:nil="true"/>
    <AKmallileinglise xmlns="c82a0878-5d46-4028-a908-39cd4b531487" xsi:nil="true"/>
    <Adressaatmallile xmlns="c82a0878-5d46-4028-a908-39cd4b531487" xsi:nil="true"/>
    <RMMessageForRecipient xmlns="c82a0878-5d46-4028-a908-39cd4b531487" xsi:nil="true"/>
    <Salastatud_x0020_välisteave xmlns="c82a0878-5d46-4028-a908-39cd4b531487" xsi:nil="true"/>
    <RMWorkflowGroup xmlns="c82a0878-5d46-4028-a908-39cd4b531487" xsi:nil="true"/>
    <RMDocumentExpirationDate xmlns="c82a0878-5d46-4028-a908-39cd4b531487" xsi:nil="true"/>
    <RMNotes xmlns="c82a0878-5d46-4028-a908-39cd4b531487" xsi:nil="true"/>
    <RMShouldArchiveFilesOnRegistration xmlns="c82a0878-5d46-4028-a908-39cd4b531487">false</RMShouldArchiveFilesOnRegistration>
    <RMStatus xmlns="c82a0878-5d46-4028-a908-39cd4b531487">Captured</RMStatus>
  </documentManagement>
</p:properties>
</file>

<file path=customXml/item5.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83" fp:containerId="228b4970-73de-44a4-83e2-9513be360001" fp:lcid="1061" ma:contentTypeName="Lisamaterjal">
  <xs:schema xmlns:f="c82a0878-5d46-4028-a908-39cd4b531487"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c82a0878-5d46-4028-a908-39cd4b531487"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0251F01-BDFE-44DA-A95A-B8EE7B25D5D3}">
  <ds:schemaRefs>
    <ds:schemaRef ds:uri="http://schemas.openxmlformats.org/officeDocument/2006/bibliography"/>
  </ds:schemaRefs>
</ds:datastoreItem>
</file>

<file path=customXml/itemProps2.xml><?xml version="1.0" encoding="utf-8"?>
<ds:datastoreItem xmlns:ds="http://schemas.openxmlformats.org/officeDocument/2006/customXml" ds:itemID="{0258772D-E179-47C0-8772-B5BC56B70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46bcbcb0-34a0-4577-864d-e9b897e5ddb2"/>
    <ds:schemaRef ds:uri="1d754ec9-4b5d-471f-8159-2f001737e4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4.xml><?xml version="1.0" encoding="utf-8"?>
<ds:datastoreItem xmlns:ds="http://schemas.openxmlformats.org/officeDocument/2006/customXml" ds:itemID="{A3DFAADE-40F6-4E30-BB09-10BC7A91A607}">
  <ds:schemaRefs>
    <ds:schemaRef ds:uri="http://schemas.microsoft.com/office/2006/metadata/properties"/>
    <ds:schemaRef ds:uri="c82a0878-5d46-4028-a908-39cd4b531487"/>
  </ds:schemaRefs>
</ds:datastoreItem>
</file>

<file path=customXml/itemProps5.xml><?xml version="1.0" encoding="utf-8"?>
<ds:datastoreItem xmlns:ds="http://schemas.openxmlformats.org/officeDocument/2006/customXml" ds:itemID="{B52F7C29-CD06-44AD-88EE-B93B896DE478}">
  <ds:schemaRefs>
    <ds:schemaRef ds:uri="http://schemas.microsoft.com/office/2006/metadata/properties/metaAttributes"/>
    <ds:schemaRef ds:uri="http://schemas.microsoft.com/office/2006/metadata/contentType"/>
    <ds:schemaRef ds:uri="http://schemas.microsoft.com/office/2006/metadata/properties"/>
    <ds:schemaRef ds:uri="c82a0878-5d46-4028-a908-39cd4b531487"/>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customXml/itemProps6.xml><?xml version="1.0" encoding="utf-8"?>
<ds:datastoreItem xmlns:ds="http://schemas.openxmlformats.org/officeDocument/2006/customXml" ds:itemID="{125CCFE4-F330-4C44-9086-46CF1551C2C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98</TotalTime>
  <Pages>10</Pages>
  <Words>2881</Words>
  <Characters>16711</Characters>
  <Application>Microsoft Office Word</Application>
  <DocSecurity>0</DocSecurity>
  <Lines>139</Lines>
  <Paragraphs>39</Paragraphs>
  <ScaleCrop>false</ScaleCrop>
  <HeadingPairs>
    <vt:vector size="2" baseType="variant">
      <vt:variant>
        <vt:lpstr>Title</vt:lpstr>
      </vt:variant>
      <vt:variant>
        <vt:i4>1</vt:i4>
      </vt:variant>
    </vt:vector>
  </HeadingPairs>
  <TitlesOfParts>
    <vt:vector size="1" baseType="lpstr">
      <vt:lpstr/>
    </vt:vector>
  </TitlesOfParts>
  <Company>EKV</Company>
  <LinksUpToDate>false</LinksUpToDate>
  <CharactersWithSpaces>19553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3. Julgeolekutingimused koos lisadega</dc:title>
  <dc:subject/>
  <dc:creator>Umar, Peep</dc:creator>
  <cp:keywords>taustakontroll</cp:keywords>
  <dc:description/>
  <cp:lastModifiedBy>Kätlin Sikk</cp:lastModifiedBy>
  <cp:revision>23</cp:revision>
  <cp:lastPrinted>2025-10-27T08:45:00Z</cp:lastPrinted>
  <dcterms:created xsi:type="dcterms:W3CDTF">2026-03-26T11:23:00Z</dcterms:created>
  <dcterms:modified xsi:type="dcterms:W3CDTF">2026-06-15T14:58:00Z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0x0101000AB46F53B219D449BCD96752ED921A07</vt:lpwstr>
  </property>
  <property fmtid="{D5CDD505-2E9C-101B-9397-08002B2CF9AE}" pid="3" name="TaxKeyword">
    <vt:lpwstr>2;#taustakontroll|2c450d68-aab7-40fb-b59d-bab6d6fb10d2</vt:lpwstr>
  </property>
  <property fmtid="{D5CDD505-2E9C-101B-9397-08002B2CF9AE}" pid="4" name="_dlc_DocIdItemGuid">
    <vt:lpwstr>cfe4c1ce-31a3-4837-9daf-ba1de5e8647a</vt:lpwstr>
  </property>
</Properties>
</file>